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52"/>
  </p:notesMasterIdLst>
  <p:sldIdLst>
    <p:sldId id="886" r:id="rId2"/>
    <p:sldId id="324" r:id="rId3"/>
    <p:sldId id="762" r:id="rId4"/>
    <p:sldId id="371" r:id="rId5"/>
    <p:sldId id="372" r:id="rId6"/>
    <p:sldId id="467" r:id="rId7"/>
    <p:sldId id="472" r:id="rId8"/>
    <p:sldId id="468" r:id="rId9"/>
    <p:sldId id="469" r:id="rId10"/>
    <p:sldId id="487" r:id="rId11"/>
    <p:sldId id="489" r:id="rId12"/>
    <p:sldId id="481" r:id="rId13"/>
    <p:sldId id="482" r:id="rId14"/>
    <p:sldId id="483" r:id="rId15"/>
    <p:sldId id="484" r:id="rId16"/>
    <p:sldId id="485" r:id="rId17"/>
    <p:sldId id="486" r:id="rId18"/>
    <p:sldId id="772" r:id="rId19"/>
    <p:sldId id="785" r:id="rId20"/>
    <p:sldId id="795" r:id="rId21"/>
    <p:sldId id="784" r:id="rId22"/>
    <p:sldId id="786" r:id="rId23"/>
    <p:sldId id="787" r:id="rId24"/>
    <p:sldId id="773" r:id="rId25"/>
    <p:sldId id="788" r:id="rId26"/>
    <p:sldId id="791" r:id="rId27"/>
    <p:sldId id="796" r:id="rId28"/>
    <p:sldId id="790" r:id="rId29"/>
    <p:sldId id="789" r:id="rId30"/>
    <p:sldId id="792" r:id="rId31"/>
    <p:sldId id="793" r:id="rId32"/>
    <p:sldId id="491" r:id="rId33"/>
    <p:sldId id="503" r:id="rId34"/>
    <p:sldId id="504" r:id="rId35"/>
    <p:sldId id="493" r:id="rId36"/>
    <p:sldId id="497" r:id="rId37"/>
    <p:sldId id="501" r:id="rId38"/>
    <p:sldId id="498" r:id="rId39"/>
    <p:sldId id="499" r:id="rId40"/>
    <p:sldId id="500" r:id="rId41"/>
    <p:sldId id="496" r:id="rId42"/>
    <p:sldId id="508" r:id="rId43"/>
    <p:sldId id="515" r:id="rId44"/>
    <p:sldId id="509" r:id="rId45"/>
    <p:sldId id="510" r:id="rId46"/>
    <p:sldId id="512" r:id="rId47"/>
    <p:sldId id="511" r:id="rId48"/>
    <p:sldId id="517" r:id="rId49"/>
    <p:sldId id="518" r:id="rId50"/>
    <p:sldId id="531" r:id="rId51"/>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CBEDEA"/>
    <a:srgbClr val="A7CF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5" d="100"/>
          <a:sy n="65" d="100"/>
        </p:scale>
        <p:origin x="1320"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DDC256F-C2F0-48EC-8F30-4497D6298C1D}" type="datetimeFigureOut">
              <a:rPr lang="he-IL" smtClean="0"/>
              <a:pPr/>
              <a:t>כ"ז/אב/תשפ"א</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0CC6E53-E17F-43A0-B71A-BA5C391C15D3}" type="slidenum">
              <a:rPr lang="he-IL" smtClean="0"/>
              <a:pPr/>
              <a:t>‹#›</a:t>
            </a:fld>
            <a:endParaRPr lang="he-IL"/>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en-US" b="1" dirty="0" smtClean="0"/>
              <a:t>illegal immigration </a:t>
            </a:r>
            <a:endParaRPr lang="he-IL" dirty="0"/>
          </a:p>
        </p:txBody>
      </p:sp>
      <p:sp>
        <p:nvSpPr>
          <p:cNvPr id="4" name="מציין מיקום של מספר שקופית 3"/>
          <p:cNvSpPr>
            <a:spLocks noGrp="1"/>
          </p:cNvSpPr>
          <p:nvPr>
            <p:ph type="sldNum" sz="quarter" idx="10"/>
          </p:nvPr>
        </p:nvSpPr>
        <p:spPr/>
        <p:txBody>
          <a:bodyPr/>
          <a:lstStyle/>
          <a:p>
            <a:fld id="{E0CC6E53-E17F-43A0-B71A-BA5C391C15D3}" type="slidenum">
              <a:rPr lang="he-IL" smtClean="0"/>
              <a:pPr/>
              <a:t>1</a:t>
            </a:fld>
            <a:endParaRPr lang="he-IL"/>
          </a:p>
        </p:txBody>
      </p:sp>
    </p:spTree>
    <p:extLst>
      <p:ext uri="{BB962C8B-B14F-4D97-AF65-F5344CB8AC3E}">
        <p14:creationId xmlns:p14="http://schemas.microsoft.com/office/powerpoint/2010/main" val="3976614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CC6E53-E17F-43A0-B71A-BA5C391C15D3}" type="slidenum">
              <a:rPr lang="he-IL" smtClean="0"/>
              <a:pPr/>
              <a:t>10</a:t>
            </a:fld>
            <a:endParaRPr lang="he-I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CC6E53-E17F-43A0-B71A-BA5C391C15D3}" type="slidenum">
              <a:rPr lang="he-IL" smtClean="0"/>
              <a:pPr/>
              <a:t>11</a:t>
            </a:fld>
            <a:endParaRPr lang="he-I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en-US" dirty="0" smtClean="0"/>
              <a:t> Intercepted by British sloop </a:t>
            </a:r>
            <a:r>
              <a:rPr lang="en-US" i="1" dirty="0" smtClean="0"/>
              <a:t>Peacock    </a:t>
            </a:r>
            <a:r>
              <a:rPr lang="he-IL" i="1" smtClean="0"/>
              <a:t>יורטה ספינה    </a:t>
            </a:r>
            <a:endParaRPr lang="he-IL"/>
          </a:p>
        </p:txBody>
      </p:sp>
      <p:sp>
        <p:nvSpPr>
          <p:cNvPr id="4" name="מציין מיקום של מספר שקופית 3"/>
          <p:cNvSpPr>
            <a:spLocks noGrp="1"/>
          </p:cNvSpPr>
          <p:nvPr>
            <p:ph type="sldNum" sz="quarter" idx="10"/>
          </p:nvPr>
        </p:nvSpPr>
        <p:spPr/>
        <p:txBody>
          <a:bodyPr/>
          <a:lstStyle/>
          <a:p>
            <a:fld id="{E0CC6E53-E17F-43A0-B71A-BA5C391C15D3}" type="slidenum">
              <a:rPr lang="he-IL" smtClean="0"/>
              <a:pPr/>
              <a:t>12</a:t>
            </a:fld>
            <a:endParaRPr lang="he-I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CC6E53-E17F-43A0-B71A-BA5C391C15D3}" type="slidenum">
              <a:rPr lang="he-IL" smtClean="0"/>
              <a:pPr/>
              <a:t>13</a:t>
            </a:fld>
            <a:endParaRPr lang="he-I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CC6E53-E17F-43A0-B71A-BA5C391C15D3}" type="slidenum">
              <a:rPr lang="he-IL" smtClean="0"/>
              <a:pPr/>
              <a:t>14</a:t>
            </a:fld>
            <a:endParaRPr lang="he-I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CC6E53-E17F-43A0-B71A-BA5C391C15D3}" type="slidenum">
              <a:rPr lang="he-IL" smtClean="0"/>
              <a:pPr/>
              <a:t>15</a:t>
            </a:fld>
            <a:endParaRPr lang="he-I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CC6E53-E17F-43A0-B71A-BA5C391C15D3}" type="slidenum">
              <a:rPr lang="he-IL" smtClean="0"/>
              <a:pPr/>
              <a:t>16</a:t>
            </a:fld>
            <a:endParaRPr lang="he-I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CC6E53-E17F-43A0-B71A-BA5C391C15D3}" type="slidenum">
              <a:rPr lang="he-IL" smtClean="0"/>
              <a:pPr/>
              <a:t>17</a:t>
            </a:fld>
            <a:endParaRPr lang="he-I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CC6E53-E17F-43A0-B71A-BA5C391C15D3}" type="slidenum">
              <a:rPr lang="he-IL" smtClean="0"/>
              <a:pPr/>
              <a:t>18</a:t>
            </a:fld>
            <a:endParaRPr lang="he-I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CC6E53-E17F-43A0-B71A-BA5C391C15D3}" type="slidenum">
              <a:rPr lang="he-IL" smtClean="0"/>
              <a:pPr/>
              <a:t>19</a:t>
            </a:fld>
            <a:endParaRPr lang="he-I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CC6E53-E17F-43A0-B71A-BA5C391C15D3}" type="slidenum">
              <a:rPr lang="he-IL" smtClean="0"/>
              <a:pPr/>
              <a:t>2</a:t>
            </a:fld>
            <a:endParaRPr lang="he-I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dirty="0" smtClean="0"/>
              <a:t>עזרה ביירוט 'לטרון'  1.11.1946</a:t>
            </a:r>
          </a:p>
          <a:p>
            <a:endParaRPr lang="he-IL" dirty="0"/>
          </a:p>
        </p:txBody>
      </p:sp>
      <p:sp>
        <p:nvSpPr>
          <p:cNvPr id="4" name="מציין מיקום של מספר שקופית 3"/>
          <p:cNvSpPr>
            <a:spLocks noGrp="1"/>
          </p:cNvSpPr>
          <p:nvPr>
            <p:ph type="sldNum" sz="quarter" idx="10"/>
          </p:nvPr>
        </p:nvSpPr>
        <p:spPr/>
        <p:txBody>
          <a:bodyPr/>
          <a:lstStyle/>
          <a:p>
            <a:fld id="{E0CC6E53-E17F-43A0-B71A-BA5C391C15D3}" type="slidenum">
              <a:rPr lang="he-IL" smtClean="0"/>
              <a:pPr/>
              <a:t>20</a:t>
            </a:fld>
            <a:endParaRPr lang="he-I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dirty="0" smtClean="0"/>
              <a:t>עזרה ביירוט 'לטרון'  1.11.1946</a:t>
            </a:r>
          </a:p>
          <a:p>
            <a:endParaRPr lang="he-IL" dirty="0"/>
          </a:p>
        </p:txBody>
      </p:sp>
      <p:sp>
        <p:nvSpPr>
          <p:cNvPr id="4" name="מציין מיקום של מספר שקופית 3"/>
          <p:cNvSpPr>
            <a:spLocks noGrp="1"/>
          </p:cNvSpPr>
          <p:nvPr>
            <p:ph type="sldNum" sz="quarter" idx="10"/>
          </p:nvPr>
        </p:nvSpPr>
        <p:spPr/>
        <p:txBody>
          <a:bodyPr/>
          <a:lstStyle/>
          <a:p>
            <a:fld id="{E0CC6E53-E17F-43A0-B71A-BA5C391C15D3}" type="slidenum">
              <a:rPr lang="he-IL" smtClean="0"/>
              <a:pPr/>
              <a:t>27</a:t>
            </a:fld>
            <a:endParaRPr lang="he-I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E0CC6E53-E17F-43A0-B71A-BA5C391C15D3}" type="slidenum">
              <a:rPr lang="he-IL" smtClean="0"/>
              <a:pPr/>
              <a:t>31</a:t>
            </a:fld>
            <a:endParaRPr lang="he-I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dirty="0" smtClean="0"/>
              <a:t>עזרה ביירוט 'לטרון'  1.11.1946</a:t>
            </a:r>
          </a:p>
          <a:p>
            <a:endParaRPr lang="he-IL" dirty="0"/>
          </a:p>
        </p:txBody>
      </p:sp>
      <p:sp>
        <p:nvSpPr>
          <p:cNvPr id="4" name="מציין מיקום של מספר שקופית 3"/>
          <p:cNvSpPr>
            <a:spLocks noGrp="1"/>
          </p:cNvSpPr>
          <p:nvPr>
            <p:ph type="sldNum" sz="quarter" idx="10"/>
          </p:nvPr>
        </p:nvSpPr>
        <p:spPr/>
        <p:txBody>
          <a:bodyPr/>
          <a:lstStyle/>
          <a:p>
            <a:fld id="{E0CC6E53-E17F-43A0-B71A-BA5C391C15D3}" type="slidenum">
              <a:rPr lang="he-IL" smtClean="0"/>
              <a:pPr/>
              <a:t>33</a:t>
            </a:fld>
            <a:endParaRPr lang="he-I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i="1" dirty="0" smtClean="0"/>
              <a:t>Pirates of the Caribbean</a:t>
            </a:r>
            <a:endParaRPr lang="he-IL" dirty="0" smtClean="0"/>
          </a:p>
          <a:p>
            <a:endParaRPr lang="he-IL" dirty="0"/>
          </a:p>
        </p:txBody>
      </p:sp>
      <p:sp>
        <p:nvSpPr>
          <p:cNvPr id="4" name="מציין מיקום של מספר שקופית 3"/>
          <p:cNvSpPr>
            <a:spLocks noGrp="1"/>
          </p:cNvSpPr>
          <p:nvPr>
            <p:ph type="sldNum" sz="quarter" idx="10"/>
          </p:nvPr>
        </p:nvSpPr>
        <p:spPr/>
        <p:txBody>
          <a:bodyPr/>
          <a:lstStyle/>
          <a:p>
            <a:fld id="{E0CC6E53-E17F-43A0-B71A-BA5C391C15D3}" type="slidenum">
              <a:rPr lang="he-IL" smtClean="0"/>
              <a:pPr/>
              <a:t>41</a:t>
            </a:fld>
            <a:endParaRPr lang="he-I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CC6E53-E17F-43A0-B71A-BA5C391C15D3}" type="slidenum">
              <a:rPr lang="he-IL" smtClean="0"/>
              <a:pPr/>
              <a:t>3</a:t>
            </a:fld>
            <a:endParaRPr lang="he-I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CC6E53-E17F-43A0-B71A-BA5C391C15D3}" type="slidenum">
              <a:rPr lang="he-IL" smtClean="0"/>
              <a:pPr/>
              <a:t>4</a:t>
            </a:fld>
            <a:endParaRPr lang="he-I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CC6E53-E17F-43A0-B71A-BA5C391C15D3}" type="slidenum">
              <a:rPr lang="he-IL" smtClean="0"/>
              <a:pPr/>
              <a:t>5</a:t>
            </a:fld>
            <a:endParaRPr lang="he-I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CC6E53-E17F-43A0-B71A-BA5C391C15D3}" type="slidenum">
              <a:rPr lang="he-IL" smtClean="0"/>
              <a:pPr/>
              <a:t>6</a:t>
            </a:fld>
            <a:endParaRPr lang="he-I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CC6E53-E17F-43A0-B71A-BA5C391C15D3}" type="slidenum">
              <a:rPr lang="he-IL" smtClean="0"/>
              <a:pPr/>
              <a:t>7</a:t>
            </a:fld>
            <a:endParaRPr lang="he-I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CC6E53-E17F-43A0-B71A-BA5C391C15D3}" type="slidenum">
              <a:rPr lang="he-IL" smtClean="0"/>
              <a:pPr/>
              <a:t>8</a:t>
            </a:fld>
            <a:endParaRPr lang="he-I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CC6E53-E17F-43A0-B71A-BA5C391C15D3}" type="slidenum">
              <a:rPr lang="he-IL" smtClean="0"/>
              <a:pPr/>
              <a:t>9</a:t>
            </a:fld>
            <a:endParaRPr lang="he-I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F2910E70-C1F2-4248-B57D-5571674EB9DB}" type="datetimeFigureOut">
              <a:rPr lang="he-IL" smtClean="0"/>
              <a:pPr/>
              <a:t>כ"ז/אב/תשפ"א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BB9E8D-F125-4368-93C5-3B0A5BD86E03}"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F2910E70-C1F2-4248-B57D-5571674EB9DB}" type="datetimeFigureOut">
              <a:rPr lang="he-IL" smtClean="0"/>
              <a:pPr/>
              <a:t>כ"ז/אב/תשפ"א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BB9E8D-F125-4368-93C5-3B0A5BD86E03}"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F2910E70-C1F2-4248-B57D-5571674EB9DB}" type="datetimeFigureOut">
              <a:rPr lang="he-IL" smtClean="0"/>
              <a:pPr/>
              <a:t>כ"ז/אב/תשפ"א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BB9E8D-F125-4368-93C5-3B0A5BD86E03}"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F2910E70-C1F2-4248-B57D-5571674EB9DB}" type="datetimeFigureOut">
              <a:rPr lang="he-IL" smtClean="0"/>
              <a:pPr/>
              <a:t>כ"ז/אב/תשפ"א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BB9E8D-F125-4368-93C5-3B0A5BD86E03}"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F2910E70-C1F2-4248-B57D-5571674EB9DB}" type="datetimeFigureOut">
              <a:rPr lang="he-IL" smtClean="0"/>
              <a:pPr/>
              <a:t>כ"ז/אב/תשפ"א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BB9E8D-F125-4368-93C5-3B0A5BD86E03}"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F2910E70-C1F2-4248-B57D-5571674EB9DB}" type="datetimeFigureOut">
              <a:rPr lang="he-IL" smtClean="0"/>
              <a:pPr/>
              <a:t>כ"ז/אב/תשפ"א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9BB9E8D-F125-4368-93C5-3B0A5BD86E03}"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F2910E70-C1F2-4248-B57D-5571674EB9DB}" type="datetimeFigureOut">
              <a:rPr lang="he-IL" smtClean="0"/>
              <a:pPr/>
              <a:t>כ"ז/אב/תשפ"א</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19BB9E8D-F125-4368-93C5-3B0A5BD86E03}"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F2910E70-C1F2-4248-B57D-5571674EB9DB}" type="datetimeFigureOut">
              <a:rPr lang="he-IL" smtClean="0"/>
              <a:pPr/>
              <a:t>כ"ז/אב/תשפ"א</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19BB9E8D-F125-4368-93C5-3B0A5BD86E03}"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F2910E70-C1F2-4248-B57D-5571674EB9DB}" type="datetimeFigureOut">
              <a:rPr lang="he-IL" smtClean="0"/>
              <a:pPr/>
              <a:t>כ"ז/אב/תשפ"א</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19BB9E8D-F125-4368-93C5-3B0A5BD86E03}"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F2910E70-C1F2-4248-B57D-5571674EB9DB}" type="datetimeFigureOut">
              <a:rPr lang="he-IL" smtClean="0"/>
              <a:pPr/>
              <a:t>כ"ז/אב/תשפ"א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9BB9E8D-F125-4368-93C5-3B0A5BD86E03}"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F2910E70-C1F2-4248-B57D-5571674EB9DB}" type="datetimeFigureOut">
              <a:rPr lang="he-IL" smtClean="0"/>
              <a:pPr/>
              <a:t>כ"ז/אב/תשפ"א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9BB9E8D-F125-4368-93C5-3B0A5BD86E03}"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2910E70-C1F2-4248-B57D-5571674EB9DB}" type="datetimeFigureOut">
              <a:rPr lang="he-IL" smtClean="0"/>
              <a:pPr/>
              <a:t>כ"ז/אב/תשפ"א</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9BB9E8D-F125-4368-93C5-3B0A5BD86E03}"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8.jpeg"/><Relationship Id="rId4" Type="http://schemas.openxmlformats.org/officeDocument/2006/relationships/slide" Target="slide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gi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slide" Target="slide14.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gi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slide" Target="slide15.xml"/><Relationship Id="rId5" Type="http://schemas.openxmlformats.org/officeDocument/2006/relationships/image" Target="../media/image8.jpeg"/><Relationship Id="rId4" Type="http://schemas.openxmlformats.org/officeDocument/2006/relationships/slide" Target="slide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gif"/><Relationship Id="rId5" Type="http://schemas.openxmlformats.org/officeDocument/2006/relationships/image" Target="../media/image4.gif"/><Relationship Id="rId4" Type="http://schemas.openxmlformats.org/officeDocument/2006/relationships/slide" Target="slide15.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slide" Target="slide15.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gif"/><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4.gif"/><Relationship Id="rId4" Type="http://schemas.openxmlformats.org/officeDocument/2006/relationships/slide" Target="slide15.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slide" Target="slide14.xml"/><Relationship Id="rId4" Type="http://schemas.openxmlformats.org/officeDocument/2006/relationships/image" Target="../media/image3.gif"/></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slide" Target="slide15.xml"/><Relationship Id="rId4" Type="http://schemas.openxmlformats.org/officeDocument/2006/relationships/image" Target="../media/image8.jpeg"/></Relationships>
</file>

<file path=ppt/slides/_rels/slide3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jpeg"/><Relationship Id="rId7" Type="http://schemas.openxmlformats.org/officeDocument/2006/relationships/image" Target="../media/image36.gif"/><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slide" Target="slide15.xml"/><Relationship Id="rId4" Type="http://schemas.openxmlformats.org/officeDocument/2006/relationships/image" Target="../media/image35.jpeg"/><Relationship Id="rId9" Type="http://schemas.openxmlformats.org/officeDocument/2006/relationships/image" Target="../media/image3.gif"/></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4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slide" Target="slide15.xml"/><Relationship Id="rId4" Type="http://schemas.openxmlformats.org/officeDocument/2006/relationships/image" Target="../media/image8.jpeg"/></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slide" Target="slide15.xml"/><Relationship Id="rId4" Type="http://schemas.openxmlformats.org/officeDocument/2006/relationships/image" Target="../media/image3.gif"/></Relationships>
</file>

<file path=ppt/slides/_rels/slide4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slide" Target="slide15.xml"/><Relationship Id="rId4" Type="http://schemas.openxmlformats.org/officeDocument/2006/relationships/image" Target="../media/image8.jpeg"/></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gif"/><Relationship Id="rId5" Type="http://schemas.openxmlformats.org/officeDocument/2006/relationships/image" Target="../media/image4.gif"/><Relationship Id="rId4" Type="http://schemas.openxmlformats.org/officeDocument/2006/relationships/slide" Target="slide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8.jpeg"/><Relationship Id="rId4" Type="http://schemas.openxmlformats.org/officeDocument/2006/relationships/slide" Target="slide1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slide" Target="slide14.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sea 3.gif"/>
          <p:cNvPicPr>
            <a:picLocks noChangeAspect="1"/>
          </p:cNvPicPr>
          <p:nvPr/>
        </p:nvPicPr>
        <p:blipFill>
          <a:blip r:embed="rId3" cstate="print"/>
          <a:stretch>
            <a:fillRect/>
          </a:stretch>
        </p:blipFill>
        <p:spPr>
          <a:xfrm>
            <a:off x="0" y="0"/>
            <a:ext cx="9144000" cy="6858000"/>
          </a:xfrm>
          <a:prstGeom prst="rect">
            <a:avLst/>
          </a:prstGeom>
        </p:spPr>
      </p:pic>
      <p:sp>
        <p:nvSpPr>
          <p:cNvPr id="5" name="TextBox 4"/>
          <p:cNvSpPr txBox="1"/>
          <p:nvPr/>
        </p:nvSpPr>
        <p:spPr>
          <a:xfrm>
            <a:off x="467544" y="5661248"/>
            <a:ext cx="4608512" cy="830997"/>
          </a:xfrm>
          <a:prstGeom prst="rect">
            <a:avLst/>
          </a:prstGeom>
          <a:noFill/>
        </p:spPr>
        <p:txBody>
          <a:bodyPr wrap="square" rtlCol="1">
            <a:spAutoFit/>
          </a:bodyPr>
          <a:lstStyle/>
          <a:p>
            <a:pPr algn="ctr" rtl="0"/>
            <a:r>
              <a:rPr lang="en-US" sz="2400" b="1" dirty="0" smtClean="0">
                <a:solidFill>
                  <a:srgbClr val="FF0000"/>
                </a:solidFill>
              </a:rPr>
              <a:t>The </a:t>
            </a:r>
            <a:r>
              <a:rPr lang="he-IL" sz="2400" b="1" dirty="0" smtClean="0">
                <a:solidFill>
                  <a:srgbClr val="FF0000"/>
                </a:solidFill>
              </a:rPr>
              <a:t>Royal Navy</a:t>
            </a:r>
            <a:r>
              <a:rPr lang="en-US" sz="2400" b="1" dirty="0" smtClean="0">
                <a:solidFill>
                  <a:srgbClr val="FF0000"/>
                </a:solidFill>
              </a:rPr>
              <a:t> - Palestine P</a:t>
            </a:r>
            <a:r>
              <a:rPr lang="he-IL" sz="2400" b="1" dirty="0" smtClean="0">
                <a:solidFill>
                  <a:srgbClr val="FF0000"/>
                </a:solidFill>
              </a:rPr>
              <a:t>atrol</a:t>
            </a:r>
            <a:r>
              <a:rPr lang="en-US" sz="2400" b="1" dirty="0" smtClean="0">
                <a:solidFill>
                  <a:srgbClr val="FF0000"/>
                </a:solidFill>
              </a:rPr>
              <a:t> </a:t>
            </a:r>
          </a:p>
          <a:p>
            <a:pPr algn="ctr" rtl="0"/>
            <a:r>
              <a:rPr lang="en-US" sz="2400" b="1" dirty="0" smtClean="0">
                <a:solidFill>
                  <a:srgbClr val="FF0000"/>
                </a:solidFill>
              </a:rPr>
              <a:t>Of  the Mediterranean Fleet  </a:t>
            </a:r>
            <a:endParaRPr lang="he-IL" sz="2400" b="1" dirty="0">
              <a:solidFill>
                <a:srgbClr val="FF0000"/>
              </a:solidFill>
            </a:endParaRPr>
          </a:p>
        </p:txBody>
      </p:sp>
      <p:sp>
        <p:nvSpPr>
          <p:cNvPr id="7" name="TextBox 6"/>
          <p:cNvSpPr txBox="1"/>
          <p:nvPr/>
        </p:nvSpPr>
        <p:spPr>
          <a:xfrm>
            <a:off x="4860032" y="6093296"/>
            <a:ext cx="4032448" cy="1323439"/>
          </a:xfrm>
          <a:prstGeom prst="rect">
            <a:avLst/>
          </a:prstGeom>
          <a:noFill/>
        </p:spPr>
        <p:txBody>
          <a:bodyPr wrap="square" rtlCol="1">
            <a:spAutoFit/>
          </a:bodyPr>
          <a:lstStyle/>
          <a:p>
            <a:r>
              <a:rPr lang="he-IL" sz="4800" b="1" dirty="0" smtClean="0">
                <a:solidFill>
                  <a:srgbClr val="00B0F0"/>
                </a:solidFill>
                <a:effectLst>
                  <a:outerShdw blurRad="38100" dist="38100" dir="2700000" algn="tl">
                    <a:srgbClr val="000000">
                      <a:alpha val="43137"/>
                    </a:srgbClr>
                  </a:outerShdw>
                </a:effectLst>
                <a:cs typeface="+mj-cs"/>
              </a:rPr>
              <a:t>ערך: דב בן-שי</a:t>
            </a:r>
          </a:p>
          <a:p>
            <a:r>
              <a:rPr lang="he-IL" sz="3200" b="1" dirty="0" smtClean="0">
                <a:solidFill>
                  <a:srgbClr val="00B0F0"/>
                </a:solidFill>
                <a:effectLst>
                  <a:outerShdw blurRad="38100" dist="38100" dir="2700000" algn="tl">
                    <a:srgbClr val="000000">
                      <a:alpha val="43137"/>
                    </a:srgbClr>
                  </a:outerShdw>
                </a:effectLst>
                <a:cs typeface="+mj-cs"/>
              </a:rPr>
              <a:t>חלק ד</a:t>
            </a:r>
            <a:endParaRPr lang="he-IL" sz="3200" b="1" dirty="0">
              <a:solidFill>
                <a:srgbClr val="00B0F0"/>
              </a:solidFill>
              <a:effectLst>
                <a:outerShdw blurRad="38100" dist="38100" dir="2700000" algn="tl">
                  <a:srgbClr val="000000">
                    <a:alpha val="43137"/>
                  </a:srgbClr>
                </a:outerShdw>
              </a:effectLst>
              <a:cs typeface="+mj-cs"/>
            </a:endParaRPr>
          </a:p>
        </p:txBody>
      </p:sp>
      <p:sp>
        <p:nvSpPr>
          <p:cNvPr id="8" name="TextBox 7"/>
          <p:cNvSpPr txBox="1"/>
          <p:nvPr/>
        </p:nvSpPr>
        <p:spPr>
          <a:xfrm>
            <a:off x="1475656" y="476672"/>
            <a:ext cx="5112568" cy="3724096"/>
          </a:xfrm>
          <a:prstGeom prst="rect">
            <a:avLst/>
          </a:prstGeom>
          <a:noFill/>
        </p:spPr>
        <p:txBody>
          <a:bodyPr wrap="square" rtlCol="1">
            <a:spAutoFit/>
          </a:bodyPr>
          <a:lstStyle/>
          <a:p>
            <a:pPr algn="ctr"/>
            <a:r>
              <a:rPr lang="he-IL" sz="5400" b="1" spc="300" dirty="0" smtClean="0">
                <a:solidFill>
                  <a:srgbClr val="FF0000"/>
                </a:solidFill>
                <a:effectLst>
                  <a:outerShdw blurRad="38100" dist="38100" dir="2700000" algn="tl">
                    <a:srgbClr val="000000">
                      <a:alpha val="43137"/>
                    </a:srgbClr>
                  </a:outerShdw>
                </a:effectLst>
                <a:cs typeface="+mj-cs"/>
              </a:rPr>
              <a:t>אֳנִיּוֹת </a:t>
            </a:r>
            <a:r>
              <a:rPr lang="he-IL" sz="5400" b="1" spc="300" dirty="0" err="1" smtClean="0">
                <a:solidFill>
                  <a:srgbClr val="FF0000"/>
                </a:solidFill>
                <a:effectLst>
                  <a:outerShdw blurRad="38100" dist="38100" dir="2700000" algn="tl">
                    <a:srgbClr val="000000">
                      <a:alpha val="43137"/>
                    </a:srgbClr>
                  </a:outerShdw>
                </a:effectLst>
                <a:cs typeface="+mj-cs"/>
              </a:rPr>
              <a:t>ציד</a:t>
            </a:r>
            <a:r>
              <a:rPr lang="he-IL" sz="5400" b="1" spc="300" dirty="0" smtClean="0">
                <a:solidFill>
                  <a:srgbClr val="FF0000"/>
                </a:solidFill>
                <a:effectLst>
                  <a:outerShdw blurRad="38100" dist="38100" dir="2700000" algn="tl">
                    <a:srgbClr val="000000">
                      <a:alpha val="43137"/>
                    </a:srgbClr>
                  </a:outerShdw>
                </a:effectLst>
                <a:cs typeface="+mj-cs"/>
              </a:rPr>
              <a:t> </a:t>
            </a:r>
          </a:p>
          <a:p>
            <a:pPr algn="ctr"/>
            <a:r>
              <a:rPr lang="he-IL" sz="5400" b="1" dirty="0" smtClean="0">
                <a:solidFill>
                  <a:srgbClr val="FF0000"/>
                </a:solidFill>
                <a:effectLst>
                  <a:outerShdw blurRad="38100" dist="38100" dir="2700000" algn="tl">
                    <a:srgbClr val="000000">
                      <a:alpha val="43137"/>
                    </a:srgbClr>
                  </a:outerShdw>
                </a:effectLst>
                <a:cs typeface="+mj-cs"/>
              </a:rPr>
              <a:t>ואניות גרוש  </a:t>
            </a:r>
          </a:p>
          <a:p>
            <a:pPr algn="ctr"/>
            <a:endParaRPr lang="he-IL" sz="1000" b="1" spc="300" dirty="0" smtClean="0">
              <a:solidFill>
                <a:srgbClr val="FF0000"/>
              </a:solidFill>
              <a:effectLst>
                <a:outerShdw blurRad="38100" dist="38100" dir="2700000" algn="tl">
                  <a:srgbClr val="000000">
                    <a:alpha val="43137"/>
                  </a:srgbClr>
                </a:outerShdw>
              </a:effectLst>
              <a:cs typeface="+mj-cs"/>
            </a:endParaRPr>
          </a:p>
          <a:p>
            <a:pPr algn="ctr"/>
            <a:r>
              <a:rPr lang="he-IL" sz="5400" b="1" dirty="0" smtClean="0">
                <a:solidFill>
                  <a:srgbClr val="FF0000"/>
                </a:solidFill>
                <a:effectLst>
                  <a:outerShdw blurRad="38100" dist="38100" dir="2700000" algn="tl">
                    <a:srgbClr val="000000">
                      <a:alpha val="43137"/>
                    </a:srgbClr>
                  </a:outerShdw>
                </a:effectLst>
                <a:cs typeface="+mj-cs"/>
              </a:rPr>
              <a:t>של אֳנִיּוֹת מעפילים </a:t>
            </a:r>
            <a:r>
              <a:rPr lang="he-IL" sz="4400" b="1" dirty="0" smtClean="0">
                <a:solidFill>
                  <a:srgbClr val="FF0000"/>
                </a:solidFill>
                <a:cs typeface="+mj-cs"/>
              </a:rPr>
              <a:t> </a:t>
            </a:r>
          </a:p>
          <a:p>
            <a:pPr algn="ctr"/>
            <a:r>
              <a:rPr lang="he-IL" sz="2800" b="1" dirty="0" smtClean="0">
                <a:solidFill>
                  <a:srgbClr val="FF0000"/>
                </a:solidFill>
                <a:effectLst>
                  <a:outerShdw blurRad="38100" dist="38100" dir="2700000" algn="tl">
                    <a:srgbClr val="000000">
                      <a:alpha val="43137"/>
                    </a:srgbClr>
                  </a:outerShdw>
                </a:effectLst>
                <a:cs typeface="+mj-cs"/>
              </a:rPr>
              <a:t> </a:t>
            </a:r>
          </a:p>
          <a:p>
            <a:pPr algn="ctr"/>
            <a:r>
              <a:rPr lang="he-IL" sz="3600" b="1" dirty="0" smtClean="0">
                <a:solidFill>
                  <a:srgbClr val="FF0000"/>
                </a:solidFill>
                <a:effectLst>
                  <a:outerShdw blurRad="38100" dist="38100" dir="2700000" algn="tl">
                    <a:srgbClr val="000000">
                      <a:alpha val="43137"/>
                    </a:srgbClr>
                  </a:outerShdw>
                </a:effectLst>
                <a:cs typeface="+mj-cs"/>
              </a:rPr>
              <a:t>1945 - 1948</a:t>
            </a:r>
            <a:endParaRPr lang="he-IL" sz="3600" b="1" dirty="0">
              <a:solidFill>
                <a:srgbClr val="FF0000"/>
              </a:solidFill>
              <a:effectLst>
                <a:outerShdw blurRad="38100" dist="38100" dir="2700000" algn="tl">
                  <a:srgbClr val="000000">
                    <a:alpha val="43137"/>
                  </a:srgbClr>
                </a:outerShdw>
              </a:effectLst>
              <a:cs typeface="+mj-cs"/>
            </a:endParaRPr>
          </a:p>
        </p:txBody>
      </p:sp>
      <p:sp>
        <p:nvSpPr>
          <p:cNvPr id="9" name="TextBox 8"/>
          <p:cNvSpPr txBox="1"/>
          <p:nvPr/>
        </p:nvSpPr>
        <p:spPr>
          <a:xfrm>
            <a:off x="5724128" y="2852936"/>
            <a:ext cx="5472608" cy="1323439"/>
          </a:xfrm>
          <a:prstGeom prst="rect">
            <a:avLst/>
          </a:prstGeom>
          <a:noFill/>
          <a:scene3d>
            <a:camera prst="orthographicFront">
              <a:rot lat="0" lon="0" rev="16200000"/>
            </a:camera>
            <a:lightRig rig="threePt" dir="t"/>
          </a:scene3d>
        </p:spPr>
        <p:txBody>
          <a:bodyPr wrap="square" rtlCol="1">
            <a:spAutoFit/>
          </a:bodyPr>
          <a:lstStyle/>
          <a:p>
            <a:pPr algn="l" rtl="0"/>
            <a:r>
              <a:rPr lang="en-US" sz="4000" b="1" dirty="0" err="1" smtClean="0">
                <a:solidFill>
                  <a:srgbClr val="FF0000"/>
                </a:solidFill>
              </a:rPr>
              <a:t>Maapilim</a:t>
            </a:r>
            <a:r>
              <a:rPr lang="en-US" sz="4000" b="1" dirty="0" smtClean="0">
                <a:solidFill>
                  <a:srgbClr val="FF0000"/>
                </a:solidFill>
              </a:rPr>
              <a:t> ship’s hunters</a:t>
            </a:r>
          </a:p>
          <a:p>
            <a:pPr algn="l" rtl="0"/>
            <a:r>
              <a:rPr lang="en-US" sz="4000" b="1" dirty="0" smtClean="0">
                <a:solidFill>
                  <a:srgbClr val="FF0000"/>
                </a:solidFill>
              </a:rPr>
              <a:t>&amp; deportation ships</a:t>
            </a:r>
            <a:endParaRPr lang="he-IL" sz="3600" b="1" dirty="0">
              <a:solidFill>
                <a:srgbClr val="FF0000"/>
              </a:solidFill>
            </a:endParaRPr>
          </a:p>
        </p:txBody>
      </p:sp>
    </p:spTree>
    <p:extLst>
      <p:ext uri="{BB962C8B-B14F-4D97-AF65-F5344CB8AC3E}">
        <p14:creationId xmlns:p14="http://schemas.microsoft.com/office/powerpoint/2010/main" val="84844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4" name="תמונה 3" descr="דגל הצי הבריטי 1900 - 1919.jpg">
            <a:hlinkClick r:id="rId4" action="ppaction://hlinksldjump"/>
          </p:cNvPr>
          <p:cNvPicPr>
            <a:picLocks noChangeAspect="1"/>
          </p:cNvPicPr>
          <p:nvPr/>
        </p:nvPicPr>
        <p:blipFill>
          <a:blip r:embed="rId5" cstate="print"/>
          <a:stretch>
            <a:fillRect/>
          </a:stretch>
        </p:blipFill>
        <p:spPr>
          <a:xfrm>
            <a:off x="7452320" y="584684"/>
            <a:ext cx="1463427" cy="731714"/>
          </a:xfrm>
          <a:prstGeom prst="rect">
            <a:avLst/>
          </a:prstGeom>
          <a:ln>
            <a:solidFill>
              <a:srgbClr val="FF0000"/>
            </a:solidFill>
          </a:ln>
        </p:spPr>
      </p:pic>
      <p:sp>
        <p:nvSpPr>
          <p:cNvPr id="5" name="TextBox 4"/>
          <p:cNvSpPr txBox="1"/>
          <p:nvPr/>
        </p:nvSpPr>
        <p:spPr>
          <a:xfrm>
            <a:off x="8244408" y="980728"/>
            <a:ext cx="504056" cy="369332"/>
          </a:xfrm>
          <a:prstGeom prst="rect">
            <a:avLst/>
          </a:prstGeom>
          <a:noFill/>
        </p:spPr>
        <p:txBody>
          <a:bodyPr wrap="square" rtlCol="1">
            <a:spAutoFit/>
          </a:bodyPr>
          <a:lstStyle/>
          <a:p>
            <a:r>
              <a:rPr lang="en-US" dirty="0" smtClean="0"/>
              <a:t>16</a:t>
            </a:r>
            <a:endParaRPr lang="he-IL" dirty="0"/>
          </a:p>
        </p:txBody>
      </p:sp>
      <p:sp>
        <p:nvSpPr>
          <p:cNvPr id="6" name="TextBox 5"/>
          <p:cNvSpPr txBox="1"/>
          <p:nvPr/>
        </p:nvSpPr>
        <p:spPr>
          <a:xfrm>
            <a:off x="4355976" y="548680"/>
            <a:ext cx="2736304" cy="400110"/>
          </a:xfrm>
          <a:prstGeom prst="rect">
            <a:avLst/>
          </a:prstGeom>
          <a:noFill/>
        </p:spPr>
        <p:txBody>
          <a:bodyPr wrap="square" rtlCol="1">
            <a:spAutoFit/>
          </a:bodyPr>
          <a:lstStyle/>
          <a:p>
            <a:r>
              <a:rPr lang="en-US" sz="2000" b="1" dirty="0" err="1" smtClean="0"/>
              <a:t>Hms</a:t>
            </a:r>
            <a:r>
              <a:rPr lang="en-US" sz="2000" b="1" dirty="0" smtClean="0"/>
              <a:t> </a:t>
            </a:r>
            <a:r>
              <a:rPr lang="en-US" sz="2000" b="1" i="1" dirty="0" smtClean="0"/>
              <a:t>Peacock</a:t>
            </a:r>
            <a:endParaRPr lang="he-IL" i="1" dirty="0">
              <a:solidFill>
                <a:srgbClr val="FF0000"/>
              </a:solidFill>
            </a:endParaRPr>
          </a:p>
        </p:txBody>
      </p:sp>
      <p:sp>
        <p:nvSpPr>
          <p:cNvPr id="7" name="TextBox 6"/>
          <p:cNvSpPr txBox="1"/>
          <p:nvPr/>
        </p:nvSpPr>
        <p:spPr>
          <a:xfrm>
            <a:off x="0" y="1412776"/>
            <a:ext cx="8892480" cy="2308324"/>
          </a:xfrm>
          <a:prstGeom prst="rect">
            <a:avLst/>
          </a:prstGeom>
          <a:noFill/>
        </p:spPr>
        <p:txBody>
          <a:bodyPr wrap="square" rtlCol="1">
            <a:spAutoFit/>
          </a:bodyPr>
          <a:lstStyle/>
          <a:p>
            <a:r>
              <a:rPr lang="he-IL" dirty="0" smtClean="0"/>
              <a:t>סוג: </a:t>
            </a:r>
            <a:r>
              <a:rPr lang="en-US" dirty="0" smtClean="0"/>
              <a:t>Sloop</a:t>
            </a:r>
            <a:endParaRPr lang="he-IL" dirty="0" smtClean="0">
              <a:solidFill>
                <a:srgbClr val="FF0000"/>
              </a:solidFill>
            </a:endParaRPr>
          </a:p>
          <a:p>
            <a:r>
              <a:rPr lang="he-IL" dirty="0" smtClean="0"/>
              <a:t>דגם: </a:t>
            </a:r>
            <a:r>
              <a:rPr lang="en-US" b="1" i="1" dirty="0" smtClean="0"/>
              <a:t>Black Swan</a:t>
            </a:r>
            <a:r>
              <a:rPr lang="en-US" b="1" dirty="0" smtClean="0"/>
              <a:t> class</a:t>
            </a:r>
            <a:r>
              <a:rPr lang="en-US" dirty="0" smtClean="0"/>
              <a:t> </a:t>
            </a:r>
          </a:p>
          <a:p>
            <a:r>
              <a:rPr lang="he-IL" dirty="0" smtClean="0"/>
              <a:t>דגל/ נס ( </a:t>
            </a:r>
            <a:r>
              <a:rPr lang="en-US" dirty="0" smtClean="0"/>
              <a:t>Pennant</a:t>
            </a:r>
            <a:r>
              <a:rPr lang="he-IL" dirty="0" smtClean="0"/>
              <a:t> ): </a:t>
            </a:r>
            <a:r>
              <a:rPr lang="en-US" dirty="0" smtClean="0"/>
              <a:t>U 96 </a:t>
            </a:r>
            <a:endParaRPr lang="he-IL" dirty="0" smtClean="0"/>
          </a:p>
          <a:p>
            <a:r>
              <a:rPr lang="he-IL" dirty="0" smtClean="0"/>
              <a:t>ההזמנה לבנות אותה התבצעה ב- 27 מרץ 1941.</a:t>
            </a:r>
            <a:r>
              <a:rPr lang="he-IL" dirty="0" smtClean="0">
                <a:solidFill>
                  <a:srgbClr val="FF0000"/>
                </a:solidFill>
              </a:rPr>
              <a:t> </a:t>
            </a:r>
          </a:p>
          <a:p>
            <a:r>
              <a:rPr lang="he-IL" dirty="0" smtClean="0"/>
              <a:t>מספנות: </a:t>
            </a:r>
            <a:r>
              <a:rPr lang="en-GB" dirty="0" smtClean="0"/>
              <a:t>John I Thornycroft at Woolston</a:t>
            </a:r>
            <a:endParaRPr lang="he-IL" dirty="0" smtClean="0"/>
          </a:p>
          <a:p>
            <a:r>
              <a:rPr lang="he-IL" dirty="0" smtClean="0"/>
              <a:t>השידרה הונחה</a:t>
            </a:r>
            <a:r>
              <a:rPr lang="he-IL" sz="1400" dirty="0" smtClean="0"/>
              <a:t>: </a:t>
            </a:r>
            <a:r>
              <a:rPr lang="he-IL" dirty="0" smtClean="0"/>
              <a:t>29 נובמבר 1942. </a:t>
            </a:r>
          </a:p>
          <a:p>
            <a:r>
              <a:rPr lang="he-IL" dirty="0" smtClean="0"/>
              <a:t>הושקה: 11 דצמבר 1943.  </a:t>
            </a:r>
          </a:p>
          <a:p>
            <a:r>
              <a:rPr lang="he-IL" dirty="0" smtClean="0"/>
              <a:t>הבנייה הושלמה: 10 מאי 1944</a:t>
            </a:r>
            <a:r>
              <a:rPr lang="he-IL" dirty="0" smtClean="0">
                <a:solidFill>
                  <a:srgbClr val="FF0000"/>
                </a:solidFill>
              </a:rPr>
              <a:t>.   </a:t>
            </a:r>
            <a:endParaRPr lang="he-IL" dirty="0">
              <a:solidFill>
                <a:srgbClr val="FF0000"/>
              </a:solidFill>
            </a:endParaRPr>
          </a:p>
        </p:txBody>
      </p:sp>
      <p:pic>
        <p:nvPicPr>
          <p:cNvPr id="9" name="תמונה 8" descr="rn_1.gif">
            <a:hlinkClick r:id="rId4" action="ppaction://hlinksldjump"/>
          </p:cNvPr>
          <p:cNvPicPr>
            <a:picLocks noChangeAspect="1"/>
          </p:cNvPicPr>
          <p:nvPr/>
        </p:nvPicPr>
        <p:blipFill>
          <a:blip r:embed="rId6" cstate="print"/>
          <a:stretch>
            <a:fillRect/>
          </a:stretch>
        </p:blipFill>
        <p:spPr>
          <a:xfrm>
            <a:off x="8100392" y="6237312"/>
            <a:ext cx="714375" cy="476250"/>
          </a:xfrm>
          <a:prstGeom prst="rect">
            <a:avLst/>
          </a:prstGeom>
        </p:spPr>
      </p:pic>
      <p:sp>
        <p:nvSpPr>
          <p:cNvPr id="10" name="TextBox 9"/>
          <p:cNvSpPr txBox="1"/>
          <p:nvPr/>
        </p:nvSpPr>
        <p:spPr>
          <a:xfrm>
            <a:off x="179512" y="5157192"/>
            <a:ext cx="7056784" cy="830997"/>
          </a:xfrm>
          <a:prstGeom prst="rect">
            <a:avLst/>
          </a:prstGeom>
          <a:noFill/>
        </p:spPr>
        <p:txBody>
          <a:bodyPr wrap="square" rtlCol="1">
            <a:spAutoFit/>
          </a:bodyPr>
          <a:lstStyle/>
          <a:p>
            <a:pPr algn="l" rtl="0"/>
            <a:r>
              <a:rPr lang="en-US" sz="1200" b="1" dirty="0" smtClean="0"/>
              <a:t>Commands listed for HMS Peacock (U 96)</a:t>
            </a:r>
          </a:p>
          <a:p>
            <a:pPr algn="l" rtl="0"/>
            <a:r>
              <a:rPr lang="en-US" sz="1200" b="1" dirty="0" smtClean="0"/>
              <a:t>                 Commander</a:t>
            </a:r>
            <a:r>
              <a:rPr lang="en-US" sz="1200" dirty="0" smtClean="0"/>
              <a:t>                                                              </a:t>
            </a:r>
            <a:r>
              <a:rPr lang="en-US" sz="1200" b="1" dirty="0" smtClean="0"/>
              <a:t>From</a:t>
            </a:r>
            <a:r>
              <a:rPr lang="en-US" sz="1200" dirty="0" smtClean="0"/>
              <a:t>                   </a:t>
            </a:r>
            <a:r>
              <a:rPr lang="en-US" sz="1200" b="1" dirty="0" smtClean="0"/>
              <a:t>To</a:t>
            </a:r>
          </a:p>
          <a:p>
            <a:pPr algn="l" rtl="0"/>
            <a:r>
              <a:rPr lang="en-US" sz="1200" dirty="0" smtClean="0"/>
              <a:t> 1   </a:t>
            </a:r>
            <a:r>
              <a:rPr lang="en-US" sz="1200" dirty="0" err="1" smtClean="0"/>
              <a:t>Lt.Cdr</a:t>
            </a:r>
            <a:r>
              <a:rPr lang="en-US" sz="1200" dirty="0" smtClean="0"/>
              <a:t>. </a:t>
            </a:r>
            <a:r>
              <a:rPr lang="en-US" sz="1200" i="1" dirty="0" smtClean="0"/>
              <a:t>Richard Been</a:t>
            </a:r>
            <a:r>
              <a:rPr lang="en-US" sz="1200" dirty="0" smtClean="0"/>
              <a:t> </a:t>
            </a:r>
            <a:r>
              <a:rPr lang="en-US" sz="1200" dirty="0" err="1" smtClean="0"/>
              <a:t>Stannard</a:t>
            </a:r>
            <a:r>
              <a:rPr lang="en-US" sz="1200" dirty="0" smtClean="0"/>
              <a:t>, VC, DSO, RD, RNR         3 Mar 1944          Jun 1945 </a:t>
            </a:r>
          </a:p>
          <a:p>
            <a:pPr algn="l" rtl="0"/>
            <a:r>
              <a:rPr lang="en-US" sz="1200" dirty="0" smtClean="0"/>
              <a:t>2   A/</a:t>
            </a:r>
            <a:r>
              <a:rPr lang="en-US" sz="1200" dirty="0" err="1" smtClean="0"/>
              <a:t>Lt.Cdr</a:t>
            </a:r>
            <a:r>
              <a:rPr lang="en-US" sz="1200" dirty="0" smtClean="0"/>
              <a:t>. </a:t>
            </a:r>
            <a:r>
              <a:rPr lang="en-US" sz="1200" i="1" dirty="0" smtClean="0"/>
              <a:t>Frederick </a:t>
            </a:r>
            <a:r>
              <a:rPr lang="en-US" sz="1200" i="1" dirty="0" err="1" smtClean="0"/>
              <a:t>Meares</a:t>
            </a:r>
            <a:r>
              <a:rPr lang="en-US" sz="1200" dirty="0" smtClean="0"/>
              <a:t> Osborne, DSC, RANVR         25 Jun 1945         late 1945</a:t>
            </a:r>
            <a:endParaRPr lang="he-IL"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5796136" y="1844824"/>
            <a:ext cx="2880320" cy="892552"/>
          </a:xfrm>
          <a:prstGeom prst="rect">
            <a:avLst/>
          </a:prstGeom>
          <a:solidFill>
            <a:schemeClr val="bg1"/>
          </a:solidFill>
          <a:ln w="44450">
            <a:solidFill>
              <a:srgbClr val="FF0000"/>
            </a:solidFill>
          </a:ln>
        </p:spPr>
        <p:txBody>
          <a:bodyPr wrap="square" rtlCol="1">
            <a:spAutoFit/>
          </a:bodyPr>
          <a:lstStyle/>
          <a:p>
            <a:pPr algn="ctr"/>
            <a:r>
              <a:rPr lang="en-US" sz="2400" b="1" dirty="0" smtClean="0"/>
              <a:t>Sloop</a:t>
            </a:r>
            <a:r>
              <a:rPr lang="en-US" sz="2400" dirty="0" smtClean="0"/>
              <a:t> </a:t>
            </a:r>
            <a:endParaRPr lang="en-US" sz="2400" b="1" dirty="0" smtClean="0"/>
          </a:p>
          <a:p>
            <a:pPr algn="ctr"/>
            <a:r>
              <a:rPr lang="en-US" sz="2800" dirty="0" smtClean="0"/>
              <a:t> </a:t>
            </a:r>
            <a:r>
              <a:rPr lang="en-US" sz="2800" b="1" dirty="0" err="1" smtClean="0"/>
              <a:t>Hms</a:t>
            </a:r>
            <a:r>
              <a:rPr lang="en-US" sz="2800" b="1" dirty="0" smtClean="0"/>
              <a:t> Peacock</a:t>
            </a:r>
            <a:endParaRPr lang="he-IL" sz="2800" dirty="0" smtClean="0">
              <a:solidFill>
                <a:srgbClr val="FF0000"/>
              </a:solidFill>
            </a:endParaRPr>
          </a:p>
        </p:txBody>
      </p:sp>
      <p:sp>
        <p:nvSpPr>
          <p:cNvPr id="3" name="TextBox 2"/>
          <p:cNvSpPr txBox="1"/>
          <p:nvPr/>
        </p:nvSpPr>
        <p:spPr>
          <a:xfrm>
            <a:off x="539552" y="2996952"/>
            <a:ext cx="3744416" cy="369332"/>
          </a:xfrm>
          <a:prstGeom prst="rect">
            <a:avLst/>
          </a:prstGeom>
          <a:noFill/>
        </p:spPr>
        <p:txBody>
          <a:bodyPr wrap="square" rtlCol="1">
            <a:spAutoFit/>
          </a:bodyPr>
          <a:lstStyle/>
          <a:p>
            <a:r>
              <a:rPr lang="he-IL" dirty="0" smtClean="0"/>
              <a:t>עזרה ביירוט  </a:t>
            </a:r>
            <a:r>
              <a:rPr lang="he-IL" b="1" dirty="0" smtClean="0">
                <a:latin typeface="Guttman Mantova-Decor" pitchFamily="2" charset="-79"/>
                <a:cs typeface="Guttman Mantova-Decor" pitchFamily="2" charset="-79"/>
              </a:rPr>
              <a:t>'יהודה הלוי'   </a:t>
            </a:r>
            <a:r>
              <a:rPr lang="he-IL" dirty="0" smtClean="0"/>
              <a:t>31.5.1947    </a:t>
            </a:r>
            <a:endParaRPr lang="he-IL" dirty="0"/>
          </a:p>
        </p:txBody>
      </p:sp>
      <p:sp>
        <p:nvSpPr>
          <p:cNvPr id="4" name="TextBox 3"/>
          <p:cNvSpPr txBox="1"/>
          <p:nvPr/>
        </p:nvSpPr>
        <p:spPr>
          <a:xfrm>
            <a:off x="251520" y="1196752"/>
            <a:ext cx="4032448" cy="369332"/>
          </a:xfrm>
          <a:prstGeom prst="rect">
            <a:avLst/>
          </a:prstGeom>
          <a:noFill/>
        </p:spPr>
        <p:txBody>
          <a:bodyPr wrap="square" rtlCol="1">
            <a:spAutoFit/>
          </a:bodyPr>
          <a:lstStyle/>
          <a:p>
            <a:r>
              <a:rPr lang="he-IL" dirty="0" smtClean="0"/>
              <a:t>עזרה ביירוט  </a:t>
            </a:r>
            <a:r>
              <a:rPr lang="he-IL" b="1" dirty="0" smtClean="0">
                <a:latin typeface="Guttman Mantova-Decor" pitchFamily="2" charset="-79"/>
                <a:cs typeface="Guttman Mantova-Decor" pitchFamily="2" charset="-79"/>
              </a:rPr>
              <a:t>'ברל כצנלסון'    </a:t>
            </a:r>
            <a:r>
              <a:rPr lang="he-IL" dirty="0" smtClean="0"/>
              <a:t>22.12.1945     </a:t>
            </a:r>
          </a:p>
        </p:txBody>
      </p:sp>
      <p:sp>
        <p:nvSpPr>
          <p:cNvPr id="7" name="TextBox 6"/>
          <p:cNvSpPr txBox="1"/>
          <p:nvPr/>
        </p:nvSpPr>
        <p:spPr>
          <a:xfrm>
            <a:off x="323528" y="2132856"/>
            <a:ext cx="3528392" cy="369332"/>
          </a:xfrm>
          <a:prstGeom prst="rect">
            <a:avLst/>
          </a:prstGeom>
          <a:noFill/>
        </p:spPr>
        <p:txBody>
          <a:bodyPr wrap="square" rtlCol="1">
            <a:spAutoFit/>
          </a:bodyPr>
          <a:lstStyle/>
          <a:p>
            <a:r>
              <a:rPr lang="he-IL" dirty="0" smtClean="0"/>
              <a:t>עזרה ביירוט  </a:t>
            </a:r>
            <a:r>
              <a:rPr lang="he-IL" b="1" dirty="0" smtClean="0">
                <a:latin typeface="Guttman Mantova-Decor" pitchFamily="2" charset="-79"/>
                <a:cs typeface="Guttman Mantova-Decor" pitchFamily="2" charset="-79"/>
              </a:rPr>
              <a:t>'מולדת'</a:t>
            </a:r>
            <a:r>
              <a:rPr lang="he-IL" dirty="0" smtClean="0"/>
              <a:t>   29.3.1947    </a:t>
            </a:r>
          </a:p>
        </p:txBody>
      </p:sp>
      <p:pic>
        <p:nvPicPr>
          <p:cNvPr id="8" name="תמונה 7" descr="Destroyer שמאלה.jpg"/>
          <p:cNvPicPr>
            <a:picLocks noChangeAspect="1"/>
          </p:cNvPicPr>
          <p:nvPr/>
        </p:nvPicPr>
        <p:blipFill>
          <a:blip r:embed="rId4" cstate="print"/>
          <a:stretch>
            <a:fillRect/>
          </a:stretch>
        </p:blipFill>
        <p:spPr>
          <a:xfrm>
            <a:off x="6660232" y="1196752"/>
            <a:ext cx="1292374" cy="435101"/>
          </a:xfrm>
          <a:prstGeom prst="rect">
            <a:avLst/>
          </a:prstGeom>
          <a:scene3d>
            <a:camera prst="orthographicFront">
              <a:rot lat="0" lon="0" rev="21299999"/>
            </a:camera>
            <a:lightRig rig="threePt" dir="t"/>
          </a:scene3d>
        </p:spPr>
      </p:pic>
      <p:pic>
        <p:nvPicPr>
          <p:cNvPr id="9" name="תמונה 8" descr="Destroyer שמאלה.jpg"/>
          <p:cNvPicPr>
            <a:picLocks noChangeAspect="1"/>
          </p:cNvPicPr>
          <p:nvPr/>
        </p:nvPicPr>
        <p:blipFill>
          <a:blip r:embed="rId4" cstate="print"/>
          <a:stretch>
            <a:fillRect/>
          </a:stretch>
        </p:blipFill>
        <p:spPr>
          <a:xfrm>
            <a:off x="5076056" y="2348880"/>
            <a:ext cx="1292374" cy="435101"/>
          </a:xfrm>
          <a:prstGeom prst="rect">
            <a:avLst/>
          </a:prstGeom>
          <a:scene3d>
            <a:camera prst="orthographicFront">
              <a:rot lat="0" lon="0" rev="21299999"/>
            </a:camera>
            <a:lightRig rig="threePt" dir="t"/>
          </a:scene3d>
        </p:spPr>
      </p:pic>
      <p:pic>
        <p:nvPicPr>
          <p:cNvPr id="10" name="תמונה 9" descr="Destroyer שמאלה.jpg"/>
          <p:cNvPicPr>
            <a:picLocks noChangeAspect="1"/>
          </p:cNvPicPr>
          <p:nvPr/>
        </p:nvPicPr>
        <p:blipFill>
          <a:blip r:embed="rId4" cstate="print"/>
          <a:stretch>
            <a:fillRect/>
          </a:stretch>
        </p:blipFill>
        <p:spPr>
          <a:xfrm>
            <a:off x="6660232" y="2924944"/>
            <a:ext cx="1292374" cy="435101"/>
          </a:xfrm>
          <a:prstGeom prst="rect">
            <a:avLst/>
          </a:prstGeom>
          <a:scene3d>
            <a:camera prst="orthographicFront">
              <a:rot lat="0" lon="0" rev="0"/>
            </a:camera>
            <a:lightRig rig="threePt" dir="t"/>
          </a:scene3d>
        </p:spPr>
      </p:pic>
      <p:pic>
        <p:nvPicPr>
          <p:cNvPr id="11" name="תמונה 10" descr="rn_1.gif">
            <a:hlinkClick r:id="rId5" action="ppaction://hlinksldjump"/>
          </p:cNvPr>
          <p:cNvPicPr>
            <a:picLocks noChangeAspect="1"/>
          </p:cNvPicPr>
          <p:nvPr/>
        </p:nvPicPr>
        <p:blipFill>
          <a:blip r:embed="rId6" cstate="print"/>
          <a:stretch>
            <a:fillRect/>
          </a:stretch>
        </p:blipFill>
        <p:spPr>
          <a:xfrm>
            <a:off x="8100392" y="6237312"/>
            <a:ext cx="714375" cy="476250"/>
          </a:xfrm>
          <a:prstGeom prst="rect">
            <a:avLst/>
          </a:prstGeom>
        </p:spPr>
      </p:pic>
      <p:pic>
        <p:nvPicPr>
          <p:cNvPr id="12" name="תמונה 11" descr="uline.gif"/>
          <p:cNvPicPr>
            <a:picLocks noChangeAspect="1"/>
          </p:cNvPicPr>
          <p:nvPr/>
        </p:nvPicPr>
        <p:blipFill>
          <a:blip r:embed="rId7" cstate="print"/>
          <a:stretch>
            <a:fillRect/>
          </a:stretch>
        </p:blipFill>
        <p:spPr>
          <a:xfrm>
            <a:off x="1691680" y="6165304"/>
            <a:ext cx="5772150" cy="238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nodeType="afterEffect">
                                  <p:stCondLst>
                                    <p:cond delay="0"/>
                                  </p:stCondLst>
                                  <p:childTnLst>
                                    <p:animMotion origin="layout" path="M 1.66667E-6 0 C -0.11354 -0.0044 -0.22552 -0.0088 -0.26754 -0.01065 " pathEditMode="relative" rAng="0" ptsTypes="aA">
                                      <p:cBhvr>
                                        <p:cTn id="9" dur="2000" fill="hold"/>
                                        <p:tgtEl>
                                          <p:spTgt spid="8"/>
                                        </p:tgtEl>
                                        <p:attrNameLst>
                                          <p:attrName>ppt_x</p:attrName>
                                          <p:attrName>ppt_y</p:attrName>
                                        </p:attrNameLst>
                                      </p:cBhvr>
                                      <p:rCtr x="-13400" y="-500"/>
                                    </p:animMotion>
                                  </p:childTnLst>
                                </p:cTn>
                              </p:par>
                            </p:childTnLst>
                          </p:cTn>
                        </p:par>
                        <p:par>
                          <p:cTn id="10" fill="hold">
                            <p:stCondLst>
                              <p:cond delay="2000"/>
                            </p:stCondLst>
                            <p:childTnLst>
                              <p:par>
                                <p:cTn id="11" presetID="53" presetClass="entr" presetSubtype="0" fill="hold" grpId="0" nodeType="afterEffect">
                                  <p:stCondLst>
                                    <p:cond delay="50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3000"/>
                            </p:stCondLst>
                            <p:childTnLst>
                              <p:par>
                                <p:cTn id="17" presetID="1"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3000"/>
                            </p:stCondLst>
                            <p:childTnLst>
                              <p:par>
                                <p:cTn id="20" presetID="0" presetClass="path" presetSubtype="0" accel="50000" decel="50000" fill="hold" nodeType="afterEffect">
                                  <p:stCondLst>
                                    <p:cond delay="0"/>
                                  </p:stCondLst>
                                  <p:childTnLst>
                                    <p:animMotion origin="layout" path="M 0.03142 0.01041 C -0.03872 -0.01551 -0.10781 -0.04167 -0.13368 -0.05278 " pathEditMode="relative" rAng="0" ptsTypes="aA">
                                      <p:cBhvr>
                                        <p:cTn id="21" dur="2000" fill="hold"/>
                                        <p:tgtEl>
                                          <p:spTgt spid="9"/>
                                        </p:tgtEl>
                                        <p:attrNameLst>
                                          <p:attrName>ppt_x</p:attrName>
                                          <p:attrName>ppt_y</p:attrName>
                                        </p:attrNameLst>
                                      </p:cBhvr>
                                      <p:rCtr x="-8300" y="-3200"/>
                                    </p:animMotion>
                                  </p:childTnLst>
                                </p:cTn>
                              </p:par>
                            </p:childTnLst>
                          </p:cTn>
                        </p:par>
                        <p:par>
                          <p:cTn id="22" fill="hold">
                            <p:stCondLst>
                              <p:cond delay="5000"/>
                            </p:stCondLst>
                            <p:childTnLst>
                              <p:par>
                                <p:cTn id="23" presetID="53"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par>
                          <p:cTn id="28" fill="hold">
                            <p:stCondLst>
                              <p:cond delay="5500"/>
                            </p:stCondLst>
                            <p:childTnLst>
                              <p:par>
                                <p:cTn id="29" presetID="1"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par>
                          <p:cTn id="31" fill="hold">
                            <p:stCondLst>
                              <p:cond delay="5500"/>
                            </p:stCondLst>
                            <p:childTnLst>
                              <p:par>
                                <p:cTn id="32" presetID="0" presetClass="path" presetSubtype="0" accel="50000" decel="50000" fill="hold" nodeType="afterEffect">
                                  <p:stCondLst>
                                    <p:cond delay="0"/>
                                  </p:stCondLst>
                                  <p:childTnLst>
                                    <p:animMotion origin="layout" path="M 1.66667E-6 -1.85185E-6 C -0.11007 0.00417 -0.21875 0.00834 -0.25955 0.01042 " pathEditMode="relative" rAng="0" ptsTypes="aA">
                                      <p:cBhvr>
                                        <p:cTn id="33" dur="3000" fill="hold"/>
                                        <p:tgtEl>
                                          <p:spTgt spid="10"/>
                                        </p:tgtEl>
                                        <p:attrNameLst>
                                          <p:attrName>ppt_x</p:attrName>
                                          <p:attrName>ppt_y</p:attrName>
                                        </p:attrNameLst>
                                      </p:cBhvr>
                                      <p:rCtr x="-13000" y="500"/>
                                    </p:animMotion>
                                  </p:childTnLst>
                                </p:cTn>
                              </p:par>
                            </p:childTnLst>
                          </p:cTn>
                        </p:par>
                        <p:par>
                          <p:cTn id="34" fill="hold">
                            <p:stCondLst>
                              <p:cond delay="8500"/>
                            </p:stCondLst>
                            <p:childTnLst>
                              <p:par>
                                <p:cTn id="35" presetID="55" presetClass="entr" presetSubtype="0" fill="hold" grpId="0" nodeType="afterEffect">
                                  <p:stCondLst>
                                    <p:cond delay="500"/>
                                  </p:stCondLst>
                                  <p:childTnLst>
                                    <p:set>
                                      <p:cBhvr>
                                        <p:cTn id="36" dur="1" fill="hold">
                                          <p:stCondLst>
                                            <p:cond delay="0"/>
                                          </p:stCondLst>
                                        </p:cTn>
                                        <p:tgtEl>
                                          <p:spTgt spid="3"/>
                                        </p:tgtEl>
                                        <p:attrNameLst>
                                          <p:attrName>style.visibility</p:attrName>
                                        </p:attrNameLst>
                                      </p:cBhvr>
                                      <p:to>
                                        <p:strVal val="visible"/>
                                      </p:to>
                                    </p:set>
                                    <p:anim calcmode="lin" valueType="num">
                                      <p:cBhvr>
                                        <p:cTn id="37" dur="1000" fill="hold"/>
                                        <p:tgtEl>
                                          <p:spTgt spid="3"/>
                                        </p:tgtEl>
                                        <p:attrNameLst>
                                          <p:attrName>ppt_w</p:attrName>
                                        </p:attrNameLst>
                                      </p:cBhvr>
                                      <p:tavLst>
                                        <p:tav tm="0">
                                          <p:val>
                                            <p:strVal val="#ppt_w*0.70"/>
                                          </p:val>
                                        </p:tav>
                                        <p:tav tm="100000">
                                          <p:val>
                                            <p:strVal val="#ppt_w"/>
                                          </p:val>
                                        </p:tav>
                                      </p:tavLst>
                                    </p:anim>
                                    <p:anim calcmode="lin" valueType="num">
                                      <p:cBhvr>
                                        <p:cTn id="38" dur="1000" fill="hold"/>
                                        <p:tgtEl>
                                          <p:spTgt spid="3"/>
                                        </p:tgtEl>
                                        <p:attrNameLst>
                                          <p:attrName>ppt_h</p:attrName>
                                        </p:attrNameLst>
                                      </p:cBhvr>
                                      <p:tavLst>
                                        <p:tav tm="0">
                                          <p:val>
                                            <p:strVal val="#ppt_h"/>
                                          </p:val>
                                        </p:tav>
                                        <p:tav tm="100000">
                                          <p:val>
                                            <p:strVal val="#ppt_h"/>
                                          </p:val>
                                        </p:tav>
                                      </p:tavLst>
                                    </p:anim>
                                    <p:animEffect transition="in" filter="fade">
                                      <p:cBhvr>
                                        <p:cTn id="39" dur="1000"/>
                                        <p:tgtEl>
                                          <p:spTgt spid="3"/>
                                        </p:tgtEl>
                                      </p:cBhvr>
                                    </p:animEffect>
                                  </p:childTnLst>
                                </p:cTn>
                              </p:par>
                            </p:childTnLst>
                          </p:cTn>
                        </p:par>
                        <p:par>
                          <p:cTn id="40" fill="hold">
                            <p:stCondLst>
                              <p:cond delay="10000"/>
                            </p:stCondLst>
                            <p:childTnLst>
                              <p:par>
                                <p:cTn id="41" presetID="1" presetClass="entr" presetSubtype="0" fill="hold" nodeType="afterEffect">
                                  <p:stCondLst>
                                    <p:cond delay="50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3707904" y="5013176"/>
            <a:ext cx="1656184" cy="369332"/>
          </a:xfrm>
          <a:prstGeom prst="rect">
            <a:avLst/>
          </a:prstGeom>
        </p:spPr>
        <p:txBody>
          <a:bodyPr wrap="square">
            <a:spAutoFit/>
          </a:bodyPr>
          <a:lstStyle/>
          <a:p>
            <a:r>
              <a:rPr lang="en-US" b="1" dirty="0" smtClean="0"/>
              <a:t> HMS 'Peacock'</a:t>
            </a:r>
            <a:endParaRPr lang="en-US" dirty="0"/>
          </a:p>
        </p:txBody>
      </p:sp>
      <p:pic>
        <p:nvPicPr>
          <p:cNvPr id="29698" name="Picture 2" descr="photo of ship"/>
          <p:cNvPicPr>
            <a:picLocks noChangeAspect="1" noChangeArrowheads="1"/>
          </p:cNvPicPr>
          <p:nvPr/>
        </p:nvPicPr>
        <p:blipFill>
          <a:blip r:embed="rId3" cstate="print"/>
          <a:srcRect/>
          <a:stretch>
            <a:fillRect/>
          </a:stretch>
        </p:blipFill>
        <p:spPr bwMode="auto">
          <a:xfrm>
            <a:off x="1331640" y="1052736"/>
            <a:ext cx="6522724" cy="3799645"/>
          </a:xfrm>
          <a:prstGeom prst="rect">
            <a:avLst/>
          </a:prstGeom>
          <a:noFill/>
        </p:spPr>
      </p:pic>
      <p:sp>
        <p:nvSpPr>
          <p:cNvPr id="8" name="TextBox 7"/>
          <p:cNvSpPr txBox="1"/>
          <p:nvPr/>
        </p:nvSpPr>
        <p:spPr>
          <a:xfrm>
            <a:off x="5940152" y="5589240"/>
            <a:ext cx="2808312" cy="307777"/>
          </a:xfrm>
          <a:prstGeom prst="rect">
            <a:avLst/>
          </a:prstGeom>
          <a:noFill/>
        </p:spPr>
        <p:txBody>
          <a:bodyPr wrap="square" rtlCol="1">
            <a:spAutoFit/>
          </a:bodyPr>
          <a:lstStyle/>
          <a:p>
            <a:r>
              <a:rPr lang="en-US" sz="1400" dirty="0" smtClean="0"/>
              <a:t>180  </a:t>
            </a:r>
            <a:r>
              <a:rPr lang="he-IL" sz="1400" dirty="0" smtClean="0"/>
              <a:t> אנשי צוות על ספונה</a:t>
            </a:r>
            <a:endParaRPr lang="he-IL" sz="1400" dirty="0"/>
          </a:p>
        </p:txBody>
      </p:sp>
      <p:sp>
        <p:nvSpPr>
          <p:cNvPr id="9" name="TextBox 8"/>
          <p:cNvSpPr txBox="1"/>
          <p:nvPr/>
        </p:nvSpPr>
        <p:spPr>
          <a:xfrm>
            <a:off x="395536" y="6165304"/>
            <a:ext cx="8568952" cy="523220"/>
          </a:xfrm>
          <a:prstGeom prst="rect">
            <a:avLst/>
          </a:prstGeom>
          <a:noFill/>
        </p:spPr>
        <p:txBody>
          <a:bodyPr wrap="square" rtlCol="1">
            <a:spAutoFit/>
          </a:bodyPr>
          <a:lstStyle/>
          <a:p>
            <a:r>
              <a:rPr lang="he-IL" sz="1400" dirty="0" smtClean="0"/>
              <a:t>בשנת 1944 הטביעה את הצוללת הגרמנית </a:t>
            </a:r>
            <a:r>
              <a:rPr lang="en-US" sz="1400" dirty="0" smtClean="0"/>
              <a:t>U394</a:t>
            </a:r>
            <a:r>
              <a:rPr lang="he-IL" sz="1400" dirty="0" smtClean="0"/>
              <a:t>  בים </a:t>
            </a:r>
            <a:r>
              <a:rPr lang="he-IL" sz="1400" dirty="0" err="1" smtClean="0"/>
              <a:t>ברנץ</a:t>
            </a:r>
            <a:r>
              <a:rPr lang="he-IL" sz="1400" dirty="0" smtClean="0"/>
              <a:t> </a:t>
            </a:r>
          </a:p>
          <a:p>
            <a:r>
              <a:rPr lang="he-IL" sz="1400" dirty="0" smtClean="0"/>
              <a:t>   ובאותה שנה הטביעה את הצוללת הגרמנית</a:t>
            </a:r>
            <a:r>
              <a:rPr lang="en-US" sz="1400" dirty="0" smtClean="0"/>
              <a:t>U354 </a:t>
            </a:r>
            <a:r>
              <a:rPr lang="he-IL" sz="1400" dirty="0" smtClean="0"/>
              <a:t> בים הנורווגי</a:t>
            </a:r>
            <a:endParaRPr lang="he-IL" sz="1400" dirty="0"/>
          </a:p>
        </p:txBody>
      </p:sp>
      <p:pic>
        <p:nvPicPr>
          <p:cNvPr id="7" name="תמונה 6" descr="hms peacock.jpg"/>
          <p:cNvPicPr>
            <a:picLocks noChangeAspect="1"/>
          </p:cNvPicPr>
          <p:nvPr/>
        </p:nvPicPr>
        <p:blipFill>
          <a:blip r:embed="rId4" cstate="print"/>
          <a:stretch>
            <a:fillRect/>
          </a:stretch>
        </p:blipFill>
        <p:spPr>
          <a:xfrm>
            <a:off x="-1" y="0"/>
            <a:ext cx="3122497" cy="2060848"/>
          </a:xfrm>
          <a:prstGeom prst="rect">
            <a:avLst/>
          </a:prstGeom>
        </p:spPr>
      </p:pic>
      <p:sp>
        <p:nvSpPr>
          <p:cNvPr id="10" name="TextBox 9"/>
          <p:cNvSpPr txBox="1"/>
          <p:nvPr/>
        </p:nvSpPr>
        <p:spPr>
          <a:xfrm>
            <a:off x="5580112" y="5013176"/>
            <a:ext cx="576064" cy="369332"/>
          </a:xfrm>
          <a:prstGeom prst="rect">
            <a:avLst/>
          </a:prstGeom>
          <a:noFill/>
        </p:spPr>
        <p:txBody>
          <a:bodyPr wrap="square" rtlCol="1">
            <a:spAutoFit/>
          </a:bodyPr>
          <a:lstStyle/>
          <a:p>
            <a:r>
              <a:rPr lang="en-US" dirty="0" smtClean="0"/>
              <a:t>U96</a:t>
            </a:r>
            <a:endParaRPr lang="he-IL"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980728"/>
            <a:ext cx="8640960" cy="1815882"/>
          </a:xfrm>
          <a:prstGeom prst="rect">
            <a:avLst/>
          </a:prstGeom>
          <a:noFill/>
        </p:spPr>
        <p:txBody>
          <a:bodyPr wrap="square" rtlCol="1">
            <a:spAutoFit/>
          </a:bodyPr>
          <a:lstStyle/>
          <a:p>
            <a:pPr algn="l" rtl="0"/>
            <a:r>
              <a:rPr lang="en-GB" sz="1600" dirty="0" smtClean="0"/>
              <a:t>Modified BLACK SWAN-Class Sloop built by John I Thornycroft at Woolston and laid down on 29th November 1942 as Yard No 4017.The ship was launched on 21st December 1943 as the 6th RN warship to carry the name which dates from 1651. During March 1942 following a successful WARSHIP WEEK National Savings campaign she was adopted by the civil community of Tadcaster in the North Riding of Yorkshire. Build was completed on 10th May 1944 and included improved design surface warning radar Type 276 instead of the earlier Type 271 designed in 1940. For details of use and development of radar in RN during WW2 see RADAR AT SEA by D Howse.</a:t>
            </a:r>
            <a:endParaRPr lang="en-GB" sz="1600" u="none" strike="noStrike" dirty="0"/>
          </a:p>
        </p:txBody>
      </p:sp>
      <p:sp>
        <p:nvSpPr>
          <p:cNvPr id="3" name="מלבן 2"/>
          <p:cNvSpPr/>
          <p:nvPr/>
        </p:nvSpPr>
        <p:spPr>
          <a:xfrm>
            <a:off x="251520" y="476672"/>
            <a:ext cx="1656184" cy="369332"/>
          </a:xfrm>
          <a:prstGeom prst="rect">
            <a:avLst/>
          </a:prstGeom>
        </p:spPr>
        <p:txBody>
          <a:bodyPr wrap="square">
            <a:spAutoFit/>
          </a:bodyPr>
          <a:lstStyle/>
          <a:p>
            <a:r>
              <a:rPr lang="en-US" b="1" dirty="0" smtClean="0"/>
              <a:t> HMS 'Peacock'</a:t>
            </a:r>
            <a:endParaRPr lang="en-US" dirty="0"/>
          </a:p>
        </p:txBody>
      </p:sp>
      <p:pic>
        <p:nvPicPr>
          <p:cNvPr id="4" name="תמונה 3" descr="HMS PEACOCK PLANS.jpg"/>
          <p:cNvPicPr>
            <a:picLocks noChangeAspect="1"/>
          </p:cNvPicPr>
          <p:nvPr/>
        </p:nvPicPr>
        <p:blipFill>
          <a:blip r:embed="rId3" cstate="print"/>
          <a:stretch>
            <a:fillRect/>
          </a:stretch>
        </p:blipFill>
        <p:spPr>
          <a:xfrm>
            <a:off x="323528" y="3196620"/>
            <a:ext cx="5328592" cy="3292187"/>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HMS Peacock ~ 1950.jpg"/>
          <p:cNvPicPr>
            <a:picLocks noChangeAspect="1"/>
          </p:cNvPicPr>
          <p:nvPr/>
        </p:nvPicPr>
        <p:blipFill>
          <a:blip r:embed="rId3" cstate="print"/>
          <a:stretch>
            <a:fillRect/>
          </a:stretch>
        </p:blipFill>
        <p:spPr>
          <a:xfrm>
            <a:off x="755576" y="1340768"/>
            <a:ext cx="7540438" cy="4392488"/>
          </a:xfrm>
          <a:prstGeom prst="rect">
            <a:avLst/>
          </a:prstGeom>
        </p:spPr>
      </p:pic>
      <p:sp>
        <p:nvSpPr>
          <p:cNvPr id="3" name="מלבן 2"/>
          <p:cNvSpPr/>
          <p:nvPr/>
        </p:nvSpPr>
        <p:spPr>
          <a:xfrm>
            <a:off x="3707904" y="5949280"/>
            <a:ext cx="1656184" cy="369332"/>
          </a:xfrm>
          <a:prstGeom prst="rect">
            <a:avLst/>
          </a:prstGeom>
        </p:spPr>
        <p:txBody>
          <a:bodyPr wrap="square">
            <a:spAutoFit/>
          </a:bodyPr>
          <a:lstStyle/>
          <a:p>
            <a:r>
              <a:rPr lang="en-US" b="1" dirty="0" smtClean="0"/>
              <a:t> HMS 'Peacock'</a:t>
            </a:r>
            <a:endParaRPr lang="en-US" dirty="0"/>
          </a:p>
        </p:txBody>
      </p:sp>
      <p:sp>
        <p:nvSpPr>
          <p:cNvPr id="4" name="TextBox 3"/>
          <p:cNvSpPr txBox="1"/>
          <p:nvPr/>
        </p:nvSpPr>
        <p:spPr>
          <a:xfrm>
            <a:off x="5436096" y="5949280"/>
            <a:ext cx="576064" cy="369332"/>
          </a:xfrm>
          <a:prstGeom prst="rect">
            <a:avLst/>
          </a:prstGeom>
          <a:noFill/>
        </p:spPr>
        <p:txBody>
          <a:bodyPr wrap="square" rtlCol="1">
            <a:spAutoFit/>
          </a:bodyPr>
          <a:lstStyle/>
          <a:p>
            <a:r>
              <a:rPr lang="en-US" dirty="0" smtClean="0"/>
              <a:t>U96</a:t>
            </a:r>
            <a:endParaRPr lang="he-IL" dirty="0"/>
          </a:p>
        </p:txBody>
      </p:sp>
      <p:sp>
        <p:nvSpPr>
          <p:cNvPr id="5" name="TextBox 4"/>
          <p:cNvSpPr txBox="1"/>
          <p:nvPr/>
        </p:nvSpPr>
        <p:spPr>
          <a:xfrm>
            <a:off x="467544" y="6381328"/>
            <a:ext cx="3384376" cy="338554"/>
          </a:xfrm>
          <a:prstGeom prst="rect">
            <a:avLst/>
          </a:prstGeom>
          <a:noFill/>
        </p:spPr>
        <p:txBody>
          <a:bodyPr wrap="square" rtlCol="1">
            <a:spAutoFit/>
          </a:bodyPr>
          <a:lstStyle/>
          <a:p>
            <a:r>
              <a:rPr lang="en-GB" sz="1600" b="1" dirty="0" smtClean="0"/>
              <a:t>Modified Black Swan-class Sloop </a:t>
            </a:r>
            <a:endParaRPr lang="he-IL" sz="1600" dirty="0"/>
          </a:p>
        </p:txBody>
      </p:sp>
      <p:pic>
        <p:nvPicPr>
          <p:cNvPr id="6" name="תמונה 5" descr="HMS Peacock (U96) Ships Crest Aluminium 9x7.jpg"/>
          <p:cNvPicPr>
            <a:picLocks noChangeAspect="1"/>
          </p:cNvPicPr>
          <p:nvPr/>
        </p:nvPicPr>
        <p:blipFill>
          <a:blip r:embed="rId4" cstate="print"/>
          <a:stretch>
            <a:fillRect/>
          </a:stretch>
        </p:blipFill>
        <p:spPr>
          <a:xfrm>
            <a:off x="179512" y="260648"/>
            <a:ext cx="2448272" cy="1836204"/>
          </a:xfrm>
          <a:prstGeom prst="rect">
            <a:avLst/>
          </a:prstGeom>
        </p:spPr>
      </p:pic>
      <p:sp>
        <p:nvSpPr>
          <p:cNvPr id="7" name="TextBox 6"/>
          <p:cNvSpPr txBox="1"/>
          <p:nvPr/>
        </p:nvSpPr>
        <p:spPr>
          <a:xfrm>
            <a:off x="2771800" y="332656"/>
            <a:ext cx="1152128" cy="307777"/>
          </a:xfrm>
          <a:prstGeom prst="rect">
            <a:avLst/>
          </a:prstGeom>
          <a:noFill/>
        </p:spPr>
        <p:txBody>
          <a:bodyPr wrap="square" rtlCol="1">
            <a:spAutoFit/>
          </a:bodyPr>
          <a:lstStyle/>
          <a:p>
            <a:r>
              <a:rPr lang="he-IL" sz="1400" dirty="0" smtClean="0"/>
              <a:t>מגן אלומיניום </a:t>
            </a:r>
            <a:endParaRPr lang="he-IL"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HMS_Peacock_1945.jpg"/>
          <p:cNvPicPr>
            <a:picLocks noChangeAspect="1"/>
          </p:cNvPicPr>
          <p:nvPr/>
        </p:nvPicPr>
        <p:blipFill>
          <a:blip r:embed="rId3" cstate="print"/>
          <a:stretch>
            <a:fillRect/>
          </a:stretch>
        </p:blipFill>
        <p:spPr>
          <a:xfrm>
            <a:off x="762000" y="595312"/>
            <a:ext cx="7620000" cy="5667375"/>
          </a:xfrm>
          <a:prstGeom prst="rect">
            <a:avLst/>
          </a:prstGeom>
        </p:spPr>
      </p:pic>
      <p:sp>
        <p:nvSpPr>
          <p:cNvPr id="3" name="מלבן 2"/>
          <p:cNvSpPr/>
          <p:nvPr/>
        </p:nvSpPr>
        <p:spPr>
          <a:xfrm>
            <a:off x="3779912" y="6381328"/>
            <a:ext cx="1656184" cy="369332"/>
          </a:xfrm>
          <a:prstGeom prst="rect">
            <a:avLst/>
          </a:prstGeom>
        </p:spPr>
        <p:txBody>
          <a:bodyPr wrap="square">
            <a:spAutoFit/>
          </a:bodyPr>
          <a:lstStyle/>
          <a:p>
            <a:r>
              <a:rPr lang="en-US" b="1" dirty="0" smtClean="0"/>
              <a:t> HMS 'Peacock'</a:t>
            </a:r>
            <a:endParaRPr lang="en-US" dirty="0"/>
          </a:p>
        </p:txBody>
      </p:sp>
      <p:pic>
        <p:nvPicPr>
          <p:cNvPr id="4" name="תמונה 3" descr="HMS PEACOCK Embroidered.jpg"/>
          <p:cNvPicPr>
            <a:picLocks noChangeAspect="1"/>
          </p:cNvPicPr>
          <p:nvPr/>
        </p:nvPicPr>
        <p:blipFill>
          <a:blip r:embed="rId4" cstate="print"/>
          <a:stretch>
            <a:fillRect/>
          </a:stretch>
        </p:blipFill>
        <p:spPr>
          <a:xfrm>
            <a:off x="7596336" y="188640"/>
            <a:ext cx="1395984" cy="1828800"/>
          </a:xfrm>
          <a:prstGeom prst="rect">
            <a:avLst/>
          </a:prstGeom>
        </p:spPr>
      </p:pic>
      <p:sp>
        <p:nvSpPr>
          <p:cNvPr id="5" name="TextBox 4"/>
          <p:cNvSpPr txBox="1"/>
          <p:nvPr/>
        </p:nvSpPr>
        <p:spPr>
          <a:xfrm>
            <a:off x="6444208" y="260648"/>
            <a:ext cx="936104" cy="307777"/>
          </a:xfrm>
          <a:prstGeom prst="rect">
            <a:avLst/>
          </a:prstGeom>
          <a:noFill/>
        </p:spPr>
        <p:txBody>
          <a:bodyPr wrap="square" rtlCol="1">
            <a:spAutoFit/>
          </a:bodyPr>
          <a:lstStyle/>
          <a:p>
            <a:r>
              <a:rPr lang="he-IL" sz="1400" dirty="0" smtClean="0"/>
              <a:t>סמל רקום </a:t>
            </a:r>
            <a:endParaRPr lang="he-IL" sz="1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Photo18slPeacock1NPMarkTeadhamS.jpg"/>
          <p:cNvPicPr>
            <a:picLocks noChangeAspect="1"/>
          </p:cNvPicPr>
          <p:nvPr/>
        </p:nvPicPr>
        <p:blipFill>
          <a:blip r:embed="rId3" cstate="print"/>
          <a:stretch>
            <a:fillRect/>
          </a:stretch>
        </p:blipFill>
        <p:spPr>
          <a:xfrm>
            <a:off x="251520" y="1556792"/>
            <a:ext cx="8712968" cy="3551672"/>
          </a:xfrm>
          <a:prstGeom prst="rect">
            <a:avLst/>
          </a:prstGeom>
        </p:spPr>
      </p:pic>
      <p:sp>
        <p:nvSpPr>
          <p:cNvPr id="3" name="מלבן 2"/>
          <p:cNvSpPr/>
          <p:nvPr/>
        </p:nvSpPr>
        <p:spPr>
          <a:xfrm>
            <a:off x="3707904" y="5661248"/>
            <a:ext cx="1656184" cy="369332"/>
          </a:xfrm>
          <a:prstGeom prst="rect">
            <a:avLst/>
          </a:prstGeom>
        </p:spPr>
        <p:txBody>
          <a:bodyPr wrap="square">
            <a:spAutoFit/>
          </a:bodyPr>
          <a:lstStyle/>
          <a:p>
            <a:r>
              <a:rPr lang="en-US" b="1" dirty="0" smtClean="0"/>
              <a:t> HMS 'Peacock'</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Photo15frBayStAustell1NP 2.jpg"/>
          <p:cNvPicPr>
            <a:picLocks noChangeAspect="1"/>
          </p:cNvPicPr>
          <p:nvPr/>
        </p:nvPicPr>
        <p:blipFill>
          <a:blip r:embed="rId3" cstate="print"/>
          <a:stretch>
            <a:fillRect/>
          </a:stretch>
        </p:blipFill>
        <p:spPr>
          <a:xfrm>
            <a:off x="55330" y="-42006"/>
            <a:ext cx="9088670" cy="6900006"/>
          </a:xfrm>
          <a:prstGeom prst="rect">
            <a:avLst/>
          </a:prstGeom>
        </p:spPr>
      </p:pic>
      <p:sp>
        <p:nvSpPr>
          <p:cNvPr id="3" name="מלבן 2"/>
          <p:cNvSpPr/>
          <p:nvPr/>
        </p:nvSpPr>
        <p:spPr>
          <a:xfrm>
            <a:off x="6660232" y="332656"/>
            <a:ext cx="1656184" cy="369332"/>
          </a:xfrm>
          <a:prstGeom prst="rect">
            <a:avLst/>
          </a:prstGeom>
        </p:spPr>
        <p:txBody>
          <a:bodyPr wrap="square">
            <a:spAutoFit/>
          </a:bodyPr>
          <a:lstStyle/>
          <a:p>
            <a:r>
              <a:rPr lang="en-US" b="1" dirty="0" smtClean="0"/>
              <a:t> HMS 'Peacock'</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5148064" y="548680"/>
            <a:ext cx="1944216" cy="400110"/>
          </a:xfrm>
          <a:prstGeom prst="rect">
            <a:avLst/>
          </a:prstGeom>
          <a:noFill/>
        </p:spPr>
        <p:txBody>
          <a:bodyPr wrap="square" rtlCol="1">
            <a:spAutoFit/>
          </a:bodyPr>
          <a:lstStyle/>
          <a:p>
            <a:r>
              <a:rPr lang="en-US" sz="2000" b="1" dirty="0" err="1" smtClean="0"/>
              <a:t>Hms</a:t>
            </a:r>
            <a:r>
              <a:rPr lang="en-US" sz="2000" b="1" dirty="0" smtClean="0"/>
              <a:t> </a:t>
            </a:r>
            <a:r>
              <a:rPr lang="en-US" sz="2000" b="1" i="1" dirty="0" smtClean="0"/>
              <a:t>Pelican</a:t>
            </a:r>
            <a:endParaRPr lang="he-IL" i="1" dirty="0">
              <a:solidFill>
                <a:srgbClr val="FF0000"/>
              </a:solidFill>
            </a:endParaRPr>
          </a:p>
        </p:txBody>
      </p:sp>
      <p:pic>
        <p:nvPicPr>
          <p:cNvPr id="3" name="תמונה 2" descr="דגל הצי הבריטי 1900 - 1919.jpg">
            <a:hlinkClick r:id="rId4" action="ppaction://hlinksldjump"/>
          </p:cNvPr>
          <p:cNvPicPr>
            <a:picLocks noChangeAspect="1"/>
          </p:cNvPicPr>
          <p:nvPr/>
        </p:nvPicPr>
        <p:blipFill>
          <a:blip r:embed="rId5" cstate="print"/>
          <a:stretch>
            <a:fillRect/>
          </a:stretch>
        </p:blipFill>
        <p:spPr>
          <a:xfrm>
            <a:off x="7452320" y="584684"/>
            <a:ext cx="1463427" cy="731714"/>
          </a:xfrm>
          <a:prstGeom prst="rect">
            <a:avLst/>
          </a:prstGeom>
          <a:ln>
            <a:solidFill>
              <a:srgbClr val="FF0000"/>
            </a:solidFill>
          </a:ln>
        </p:spPr>
      </p:pic>
      <p:sp>
        <p:nvSpPr>
          <p:cNvPr id="4" name="TextBox 3"/>
          <p:cNvSpPr txBox="1"/>
          <p:nvPr/>
        </p:nvSpPr>
        <p:spPr>
          <a:xfrm>
            <a:off x="8244408" y="980728"/>
            <a:ext cx="504056" cy="369332"/>
          </a:xfrm>
          <a:prstGeom prst="rect">
            <a:avLst/>
          </a:prstGeom>
          <a:noFill/>
        </p:spPr>
        <p:txBody>
          <a:bodyPr wrap="square" rtlCol="1">
            <a:spAutoFit/>
          </a:bodyPr>
          <a:lstStyle/>
          <a:p>
            <a:r>
              <a:rPr lang="en-US" dirty="0" smtClean="0"/>
              <a:t>17</a:t>
            </a:r>
            <a:endParaRPr lang="he-IL" dirty="0"/>
          </a:p>
        </p:txBody>
      </p:sp>
      <p:pic>
        <p:nvPicPr>
          <p:cNvPr id="5" name="תמונה 4" descr="rn_1.gif">
            <a:hlinkClick r:id="rId6" action="ppaction://hlinksldjump"/>
          </p:cNvPr>
          <p:cNvPicPr>
            <a:picLocks noChangeAspect="1"/>
          </p:cNvPicPr>
          <p:nvPr/>
        </p:nvPicPr>
        <p:blipFill>
          <a:blip r:embed="rId7" cstate="print"/>
          <a:stretch>
            <a:fillRect/>
          </a:stretch>
        </p:blipFill>
        <p:spPr>
          <a:xfrm>
            <a:off x="8100392" y="6237312"/>
            <a:ext cx="714375" cy="476250"/>
          </a:xfrm>
          <a:prstGeom prst="rect">
            <a:avLst/>
          </a:prstGeom>
        </p:spPr>
      </p:pic>
      <p:sp>
        <p:nvSpPr>
          <p:cNvPr id="6" name="TextBox 5"/>
          <p:cNvSpPr txBox="1"/>
          <p:nvPr/>
        </p:nvSpPr>
        <p:spPr>
          <a:xfrm>
            <a:off x="0" y="1412776"/>
            <a:ext cx="8892480" cy="2585323"/>
          </a:xfrm>
          <a:prstGeom prst="rect">
            <a:avLst/>
          </a:prstGeom>
          <a:noFill/>
        </p:spPr>
        <p:txBody>
          <a:bodyPr wrap="square" rtlCol="1">
            <a:spAutoFit/>
          </a:bodyPr>
          <a:lstStyle/>
          <a:p>
            <a:r>
              <a:rPr lang="he-IL" dirty="0" smtClean="0"/>
              <a:t>סוג:  </a:t>
            </a:r>
            <a:r>
              <a:rPr lang="en-US" dirty="0" smtClean="0"/>
              <a:t>sloop</a:t>
            </a:r>
            <a:endParaRPr lang="he-IL" dirty="0" smtClean="0"/>
          </a:p>
          <a:p>
            <a:r>
              <a:rPr lang="he-IL" dirty="0" smtClean="0"/>
              <a:t>דגם: </a:t>
            </a:r>
            <a:r>
              <a:rPr lang="en-GB" b="1" dirty="0" smtClean="0"/>
              <a:t>Egret-class Sloop</a:t>
            </a:r>
            <a:endParaRPr lang="en-US" dirty="0" smtClean="0"/>
          </a:p>
          <a:p>
            <a:r>
              <a:rPr lang="he-IL" dirty="0" smtClean="0"/>
              <a:t>דגל/ נס ( </a:t>
            </a:r>
            <a:r>
              <a:rPr lang="en-US" dirty="0" smtClean="0"/>
              <a:t>Pennant</a:t>
            </a:r>
            <a:r>
              <a:rPr lang="he-IL" dirty="0" smtClean="0"/>
              <a:t> ): </a:t>
            </a:r>
            <a:r>
              <a:rPr lang="en-GB" b="1" dirty="0" smtClean="0"/>
              <a:t>L 86</a:t>
            </a:r>
            <a:endParaRPr lang="he-IL" dirty="0" smtClean="0">
              <a:solidFill>
                <a:srgbClr val="FF0000"/>
              </a:solidFill>
            </a:endParaRPr>
          </a:p>
          <a:p>
            <a:r>
              <a:rPr lang="he-IL" dirty="0" smtClean="0"/>
              <a:t>ההזמנה לבנות אותה התבצעה ב- 19 מרץ 1937. </a:t>
            </a:r>
          </a:p>
          <a:p>
            <a:r>
              <a:rPr lang="he-IL" dirty="0" smtClean="0"/>
              <a:t>מספנות: </a:t>
            </a:r>
            <a:r>
              <a:rPr lang="en-US" dirty="0" err="1" smtClean="0"/>
              <a:t>Thornycroft</a:t>
            </a:r>
            <a:r>
              <a:rPr lang="en-US" dirty="0" smtClean="0"/>
              <a:t> (Southampton, U.K.)</a:t>
            </a:r>
            <a:endParaRPr lang="he-IL" dirty="0" smtClean="0"/>
          </a:p>
          <a:p>
            <a:r>
              <a:rPr lang="he-IL" dirty="0" smtClean="0"/>
              <a:t>השידרה הונחה</a:t>
            </a:r>
            <a:r>
              <a:rPr lang="he-IL" sz="1400" dirty="0" smtClean="0"/>
              <a:t>:  </a:t>
            </a:r>
            <a:r>
              <a:rPr lang="he-IL" dirty="0" smtClean="0"/>
              <a:t>7 ספטמבר 1937. </a:t>
            </a:r>
          </a:p>
          <a:p>
            <a:r>
              <a:rPr lang="he-IL" dirty="0" smtClean="0"/>
              <a:t>הושקה: 12 ספטמבר 1938.  </a:t>
            </a:r>
          </a:p>
          <a:p>
            <a:r>
              <a:rPr lang="he-IL" dirty="0" smtClean="0"/>
              <a:t>הבנייה הושלמה: 2 מרץ 1939. </a:t>
            </a:r>
          </a:p>
          <a:p>
            <a:r>
              <a:rPr lang="he-IL" dirty="0" smtClean="0"/>
              <a:t>מהירות: 19.25 קשרים      </a:t>
            </a:r>
            <a:endParaRPr lang="he-IL"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79512" y="3933056"/>
            <a:ext cx="8352928" cy="2062103"/>
          </a:xfrm>
          <a:prstGeom prst="rect">
            <a:avLst/>
          </a:prstGeom>
          <a:noFill/>
        </p:spPr>
        <p:txBody>
          <a:bodyPr wrap="square" rtlCol="1">
            <a:spAutoFit/>
          </a:bodyPr>
          <a:lstStyle/>
          <a:p>
            <a:pPr algn="l" rtl="0"/>
            <a:r>
              <a:rPr lang="en-US" sz="1600" b="1" dirty="0" smtClean="0"/>
              <a:t>Commands listed for HMS Pelican (L 86 / U 86) </a:t>
            </a:r>
            <a:r>
              <a:rPr lang="en-US" sz="1600" dirty="0" smtClean="0"/>
              <a:t> </a:t>
            </a:r>
          </a:p>
          <a:p>
            <a:pPr algn="l" rtl="0"/>
            <a:r>
              <a:rPr lang="en-US" sz="1600" b="1" dirty="0" smtClean="0"/>
              <a:t>                Commander</a:t>
            </a:r>
            <a:r>
              <a:rPr lang="en-US" sz="1600" dirty="0" smtClean="0"/>
              <a:t>                                           </a:t>
            </a:r>
            <a:r>
              <a:rPr lang="en-US" sz="1600" b="1" dirty="0" smtClean="0"/>
              <a:t>From</a:t>
            </a:r>
            <a:r>
              <a:rPr lang="en-US" sz="1600" dirty="0" smtClean="0"/>
              <a:t>                        </a:t>
            </a:r>
            <a:r>
              <a:rPr lang="en-US" sz="1600" b="1" dirty="0" smtClean="0"/>
              <a:t>To</a:t>
            </a:r>
            <a:r>
              <a:rPr lang="en-US" sz="1600" dirty="0" smtClean="0"/>
              <a:t> </a:t>
            </a:r>
          </a:p>
          <a:p>
            <a:pPr algn="l" rtl="0"/>
            <a:r>
              <a:rPr lang="en-US" sz="1600" dirty="0" smtClean="0"/>
              <a:t>1   Cdr. </a:t>
            </a:r>
            <a:r>
              <a:rPr lang="en-US" sz="1600" i="1" dirty="0" smtClean="0"/>
              <a:t>Lennox Albert Knox</a:t>
            </a:r>
            <a:r>
              <a:rPr lang="en-US" sz="1600" dirty="0" smtClean="0"/>
              <a:t> Boswell, RN          20 Jan 1939              Jan 1941 </a:t>
            </a:r>
            <a:br>
              <a:rPr lang="en-US" sz="1600" dirty="0" smtClean="0"/>
            </a:br>
            <a:r>
              <a:rPr lang="en-US" sz="1600" dirty="0" smtClean="0"/>
              <a:t>2   Cdr. </a:t>
            </a:r>
            <a:r>
              <a:rPr lang="en-US" sz="1600" i="1" dirty="0" smtClean="0"/>
              <a:t>Gerald Vaughan</a:t>
            </a:r>
            <a:r>
              <a:rPr lang="en-US" sz="1600" dirty="0" smtClean="0"/>
              <a:t> Gladstone, RN           16 Sep 1941             Nov 1942 </a:t>
            </a:r>
          </a:p>
          <a:p>
            <a:pPr algn="l" rtl="0"/>
            <a:r>
              <a:rPr lang="en-US" sz="1600" dirty="0" smtClean="0"/>
              <a:t>3   Cdr. </a:t>
            </a:r>
            <a:r>
              <a:rPr lang="en-US" sz="1600" i="1" dirty="0" smtClean="0"/>
              <a:t>James Gordon</a:t>
            </a:r>
            <a:r>
              <a:rPr lang="en-US" sz="1600" dirty="0" smtClean="0"/>
              <a:t> Gould, RN                           Nov 1942          2 Apr 1943 </a:t>
            </a:r>
          </a:p>
          <a:p>
            <a:pPr algn="l" rtl="0"/>
            <a:r>
              <a:rPr lang="en-US" sz="1600" dirty="0" smtClean="0"/>
              <a:t>4   Cdr. </a:t>
            </a:r>
            <a:r>
              <a:rPr lang="en-US" sz="1600" i="1" dirty="0" smtClean="0"/>
              <a:t>Godfrey Noel</a:t>
            </a:r>
            <a:r>
              <a:rPr lang="en-US" sz="1600" dirty="0" smtClean="0"/>
              <a:t> Brewer, RN                        2 Apr 1943         27 Aug 1943 </a:t>
            </a:r>
          </a:p>
          <a:p>
            <a:pPr algn="l" rtl="0"/>
            <a:r>
              <a:rPr lang="en-US" sz="1600" dirty="0" smtClean="0"/>
              <a:t>5   Cdr. </a:t>
            </a:r>
            <a:r>
              <a:rPr lang="en-US" sz="1600" i="1" dirty="0" smtClean="0"/>
              <a:t>John Stanley</a:t>
            </a:r>
            <a:r>
              <a:rPr lang="en-US" sz="1600" dirty="0" smtClean="0"/>
              <a:t> </a:t>
            </a:r>
            <a:r>
              <a:rPr lang="en-US" sz="1600" dirty="0" err="1" smtClean="0"/>
              <a:t>Dalison</a:t>
            </a:r>
            <a:r>
              <a:rPr lang="en-US" sz="1600" dirty="0" smtClean="0"/>
              <a:t>, DSO, RN               8 Sep 1943              May 1944 </a:t>
            </a:r>
          </a:p>
          <a:p>
            <a:pPr algn="l" rtl="0"/>
            <a:r>
              <a:rPr lang="en-US" sz="1600" dirty="0" smtClean="0"/>
              <a:t>6   Lt. </a:t>
            </a:r>
            <a:r>
              <a:rPr lang="en-US" sz="1600" i="1" dirty="0" smtClean="0"/>
              <a:t>Charles Edward</a:t>
            </a:r>
            <a:r>
              <a:rPr lang="en-US" sz="1600" dirty="0" smtClean="0"/>
              <a:t> Sheen, DSC, RN                  May 1944             Oct 1945 ?</a:t>
            </a:r>
            <a:r>
              <a:rPr lang="he-IL" sz="1600" dirty="0" smtClean="0"/>
              <a:t> </a:t>
            </a:r>
            <a:endParaRPr lang="he-IL" sz="1600" dirty="0"/>
          </a:p>
        </p:txBody>
      </p:sp>
      <p:sp>
        <p:nvSpPr>
          <p:cNvPr id="3" name="TextBox 2"/>
          <p:cNvSpPr txBox="1"/>
          <p:nvPr/>
        </p:nvSpPr>
        <p:spPr>
          <a:xfrm>
            <a:off x="251520" y="836712"/>
            <a:ext cx="7344816" cy="2308324"/>
          </a:xfrm>
          <a:prstGeom prst="rect">
            <a:avLst/>
          </a:prstGeom>
          <a:noFill/>
        </p:spPr>
        <p:txBody>
          <a:bodyPr wrap="square" rtlCol="1">
            <a:spAutoFit/>
          </a:bodyPr>
          <a:lstStyle/>
          <a:p>
            <a:pPr algn="l" rtl="0"/>
            <a:r>
              <a:rPr lang="en-US" dirty="0" smtClean="0"/>
              <a:t>Type: Sloop-of-war </a:t>
            </a:r>
          </a:p>
          <a:p>
            <a:pPr algn="l" rtl="0"/>
            <a:r>
              <a:rPr lang="en-US" dirty="0" smtClean="0"/>
              <a:t>Displacement: 1,200 tons </a:t>
            </a:r>
          </a:p>
          <a:p>
            <a:pPr algn="l" rtl="0"/>
            <a:r>
              <a:rPr lang="en-US" dirty="0" smtClean="0"/>
              <a:t>Length: 276 ft (84 m) </a:t>
            </a:r>
          </a:p>
          <a:p>
            <a:pPr algn="l" rtl="0"/>
            <a:r>
              <a:rPr lang="en-US" dirty="0" smtClean="0"/>
              <a:t>Propulsion: Geared steam turbines on two shafts 3,600 </a:t>
            </a:r>
            <a:r>
              <a:rPr lang="en-US" dirty="0" err="1" smtClean="0"/>
              <a:t>shp</a:t>
            </a:r>
            <a:r>
              <a:rPr lang="en-US" dirty="0" smtClean="0"/>
              <a:t> </a:t>
            </a:r>
          </a:p>
          <a:p>
            <a:pPr algn="l" rtl="0"/>
            <a:r>
              <a:rPr lang="en-US" dirty="0" smtClean="0"/>
              <a:t>Speed: 19.25 knots (35.65 km/h; 22.15 mph) </a:t>
            </a:r>
          </a:p>
          <a:p>
            <a:pPr algn="l" rtl="0"/>
            <a:r>
              <a:rPr lang="en-US" dirty="0" smtClean="0"/>
              <a:t>Complement: 188 </a:t>
            </a:r>
          </a:p>
          <a:p>
            <a:pPr algn="l" rtl="0"/>
            <a:r>
              <a:rPr lang="en-US" dirty="0" smtClean="0"/>
              <a:t>Armament: 8 x 4-inch AA guns (4x2)</a:t>
            </a:r>
            <a:br>
              <a:rPr lang="en-US" dirty="0" smtClean="0"/>
            </a:br>
            <a:r>
              <a:rPr lang="en-US" dirty="0" smtClean="0"/>
              <a:t>                     4 x .5-inch AA (1x4)</a:t>
            </a:r>
            <a:r>
              <a:rPr lang="he-IL" dirty="0" smtClean="0"/>
              <a:t> </a:t>
            </a:r>
            <a:endParaRPr lang="he-IL" dirty="0"/>
          </a:p>
        </p:txBody>
      </p:sp>
      <p:sp>
        <p:nvSpPr>
          <p:cNvPr id="4" name="TextBox 3"/>
          <p:cNvSpPr txBox="1"/>
          <p:nvPr/>
        </p:nvSpPr>
        <p:spPr>
          <a:xfrm>
            <a:off x="5148064" y="548680"/>
            <a:ext cx="1944216" cy="400110"/>
          </a:xfrm>
          <a:prstGeom prst="rect">
            <a:avLst/>
          </a:prstGeom>
          <a:noFill/>
        </p:spPr>
        <p:txBody>
          <a:bodyPr wrap="square" rtlCol="1">
            <a:spAutoFit/>
          </a:bodyPr>
          <a:lstStyle/>
          <a:p>
            <a:r>
              <a:rPr lang="en-US" sz="2000" b="1" dirty="0" err="1" smtClean="0"/>
              <a:t>Hms</a:t>
            </a:r>
            <a:r>
              <a:rPr lang="en-US" sz="2000" b="1" dirty="0" smtClean="0"/>
              <a:t> </a:t>
            </a:r>
            <a:r>
              <a:rPr lang="en-US" sz="2000" b="1" i="1" dirty="0" smtClean="0"/>
              <a:t>Pelican</a:t>
            </a:r>
            <a:endParaRPr lang="he-IL" i="1"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2555776" y="692696"/>
            <a:ext cx="5544616" cy="369332"/>
          </a:xfrm>
          <a:prstGeom prst="rect">
            <a:avLst/>
          </a:prstGeom>
          <a:noFill/>
        </p:spPr>
        <p:txBody>
          <a:bodyPr wrap="square" rtlCol="1">
            <a:spAutoFit/>
          </a:bodyPr>
          <a:lstStyle/>
          <a:p>
            <a:pPr algn="l" rtl="0"/>
            <a:endParaRPr lang="he-IL" dirty="0"/>
          </a:p>
        </p:txBody>
      </p:sp>
      <p:sp>
        <p:nvSpPr>
          <p:cNvPr id="5" name="TextBox 4"/>
          <p:cNvSpPr txBox="1"/>
          <p:nvPr/>
        </p:nvSpPr>
        <p:spPr>
          <a:xfrm>
            <a:off x="395536" y="1340768"/>
            <a:ext cx="7560840" cy="1477328"/>
          </a:xfrm>
          <a:prstGeom prst="rect">
            <a:avLst/>
          </a:prstGeom>
          <a:noFill/>
        </p:spPr>
        <p:txBody>
          <a:bodyPr wrap="square" rtlCol="1">
            <a:spAutoFit/>
          </a:bodyPr>
          <a:lstStyle/>
          <a:p>
            <a:pPr algn="l" rtl="0"/>
            <a:r>
              <a:rPr lang="en-US" b="1" dirty="0" smtClean="0"/>
              <a:t>Commands listed for HMS Moon (ii) (J 329)</a:t>
            </a:r>
          </a:p>
          <a:p>
            <a:pPr algn="l" rtl="0"/>
            <a:r>
              <a:rPr lang="en-US" dirty="0" smtClean="0"/>
              <a:t> </a:t>
            </a:r>
          </a:p>
          <a:p>
            <a:pPr algn="l" rtl="0"/>
            <a:r>
              <a:rPr lang="en-US" b="1" dirty="0" smtClean="0"/>
              <a:t>                Commander                                                        </a:t>
            </a:r>
            <a:r>
              <a:rPr lang="en-US" dirty="0" smtClean="0"/>
              <a:t> </a:t>
            </a:r>
            <a:r>
              <a:rPr lang="en-US" b="1" dirty="0" smtClean="0"/>
              <a:t>From</a:t>
            </a:r>
            <a:r>
              <a:rPr lang="en-US" dirty="0" smtClean="0"/>
              <a:t>                        </a:t>
            </a:r>
            <a:r>
              <a:rPr lang="en-US" b="1" dirty="0" smtClean="0"/>
              <a:t>To</a:t>
            </a:r>
            <a:r>
              <a:rPr lang="en-US" dirty="0" smtClean="0"/>
              <a:t> </a:t>
            </a:r>
          </a:p>
          <a:p>
            <a:pPr algn="l" rtl="0"/>
            <a:r>
              <a:rPr lang="en-US" dirty="0" smtClean="0"/>
              <a:t>1    A/</a:t>
            </a:r>
            <a:r>
              <a:rPr lang="en-US" dirty="0" err="1" smtClean="0"/>
              <a:t>Lt.Cdr</a:t>
            </a:r>
            <a:r>
              <a:rPr lang="en-US" dirty="0" smtClean="0"/>
              <a:t>. (retired) </a:t>
            </a:r>
            <a:r>
              <a:rPr lang="en-US" i="1" dirty="0" smtClean="0"/>
              <a:t>Edwin Tom</a:t>
            </a:r>
            <a:r>
              <a:rPr lang="en-US" dirty="0" smtClean="0"/>
              <a:t> </a:t>
            </a:r>
            <a:r>
              <a:rPr lang="en-US" dirty="0" err="1" smtClean="0"/>
              <a:t>Durrant</a:t>
            </a:r>
            <a:r>
              <a:rPr lang="en-US" dirty="0" smtClean="0"/>
              <a:t>, RNR          27 Sep 1944         Jan 1945 </a:t>
            </a:r>
          </a:p>
          <a:p>
            <a:pPr algn="l" rtl="0"/>
            <a:r>
              <a:rPr lang="en-US" dirty="0" smtClean="0"/>
              <a:t>2    Lt. </a:t>
            </a:r>
            <a:r>
              <a:rPr lang="en-US" i="1" dirty="0" smtClean="0"/>
              <a:t>John Bruce</a:t>
            </a:r>
            <a:r>
              <a:rPr lang="en-US" dirty="0" smtClean="0"/>
              <a:t> Lamb, DSC, RN                                    1 Jan 1945    19 Aug 1946</a:t>
            </a:r>
            <a:endParaRPr lang="he-IL" dirty="0"/>
          </a:p>
        </p:txBody>
      </p:sp>
      <p:sp>
        <p:nvSpPr>
          <p:cNvPr id="6" name="TextBox 5"/>
          <p:cNvSpPr txBox="1"/>
          <p:nvPr/>
        </p:nvSpPr>
        <p:spPr>
          <a:xfrm>
            <a:off x="539552" y="404664"/>
            <a:ext cx="1656184" cy="400110"/>
          </a:xfrm>
          <a:prstGeom prst="rect">
            <a:avLst/>
          </a:prstGeom>
          <a:noFill/>
        </p:spPr>
        <p:txBody>
          <a:bodyPr wrap="square" rtlCol="1">
            <a:spAutoFit/>
          </a:bodyPr>
          <a:lstStyle/>
          <a:p>
            <a:r>
              <a:rPr lang="en-US" sz="2000" b="1" dirty="0" err="1" smtClean="0"/>
              <a:t>Hms</a:t>
            </a:r>
            <a:r>
              <a:rPr lang="en-US" sz="2000" b="1" dirty="0" smtClean="0"/>
              <a:t> </a:t>
            </a:r>
            <a:r>
              <a:rPr lang="en-US" sz="2000" b="1" i="1" dirty="0" smtClean="0"/>
              <a:t>Moon</a:t>
            </a:r>
            <a:endParaRPr lang="he-IL"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5796136" y="1844824"/>
            <a:ext cx="2880320" cy="892552"/>
          </a:xfrm>
          <a:prstGeom prst="rect">
            <a:avLst/>
          </a:prstGeom>
          <a:solidFill>
            <a:schemeClr val="bg1"/>
          </a:solidFill>
          <a:ln w="44450">
            <a:solidFill>
              <a:srgbClr val="FF0000"/>
            </a:solidFill>
          </a:ln>
        </p:spPr>
        <p:txBody>
          <a:bodyPr wrap="square" rtlCol="1">
            <a:spAutoFit/>
          </a:bodyPr>
          <a:lstStyle/>
          <a:p>
            <a:pPr algn="ctr"/>
            <a:r>
              <a:rPr lang="en-US" sz="2400" dirty="0" smtClean="0"/>
              <a:t>Sloop</a:t>
            </a:r>
          </a:p>
          <a:p>
            <a:pPr algn="ctr"/>
            <a:r>
              <a:rPr lang="en-US" sz="2800" dirty="0" smtClean="0"/>
              <a:t> </a:t>
            </a:r>
            <a:r>
              <a:rPr lang="en-US" sz="2800" b="1" dirty="0" err="1" smtClean="0"/>
              <a:t>Hms</a:t>
            </a:r>
            <a:r>
              <a:rPr lang="en-US" sz="2800" b="1" dirty="0" smtClean="0"/>
              <a:t> </a:t>
            </a:r>
            <a:r>
              <a:rPr lang="en-US" sz="2800" b="1" i="1" dirty="0" smtClean="0"/>
              <a:t>Pelican</a:t>
            </a:r>
            <a:endParaRPr lang="he-IL" sz="2800" dirty="0" smtClean="0"/>
          </a:p>
        </p:txBody>
      </p:sp>
      <p:sp>
        <p:nvSpPr>
          <p:cNvPr id="13" name="TextBox 12"/>
          <p:cNvSpPr txBox="1"/>
          <p:nvPr/>
        </p:nvSpPr>
        <p:spPr>
          <a:xfrm>
            <a:off x="323528" y="3356992"/>
            <a:ext cx="4032448" cy="369332"/>
          </a:xfrm>
          <a:prstGeom prst="rect">
            <a:avLst/>
          </a:prstGeom>
          <a:noFill/>
        </p:spPr>
        <p:txBody>
          <a:bodyPr wrap="square" rtlCol="1">
            <a:spAutoFit/>
          </a:bodyPr>
          <a:lstStyle/>
          <a:p>
            <a:r>
              <a:rPr lang="he-IL" dirty="0" smtClean="0"/>
              <a:t>יירטה את  </a:t>
            </a:r>
            <a:r>
              <a:rPr lang="he-IL" b="1" dirty="0" smtClean="0">
                <a:latin typeface="Guttman Mantova-Decor" pitchFamily="2" charset="-79"/>
                <a:cs typeface="Guttman Mantova-Decor" pitchFamily="2" charset="-79"/>
              </a:rPr>
              <a:t>'נחשון - הקסטל'  </a:t>
            </a:r>
            <a:r>
              <a:rPr lang="he-IL" dirty="0" smtClean="0"/>
              <a:t>26.4.1948    </a:t>
            </a:r>
          </a:p>
        </p:txBody>
      </p:sp>
      <p:pic>
        <p:nvPicPr>
          <p:cNvPr id="4" name="תמונה 3" descr="rn_1.gif">
            <a:hlinkClick r:id="rId4" action="ppaction://hlinksldjump"/>
          </p:cNvPr>
          <p:cNvPicPr>
            <a:picLocks noChangeAspect="1"/>
          </p:cNvPicPr>
          <p:nvPr/>
        </p:nvPicPr>
        <p:blipFill>
          <a:blip r:embed="rId5" cstate="print"/>
          <a:stretch>
            <a:fillRect/>
          </a:stretch>
        </p:blipFill>
        <p:spPr>
          <a:xfrm>
            <a:off x="8100392" y="6237312"/>
            <a:ext cx="714375" cy="476250"/>
          </a:xfrm>
          <a:prstGeom prst="rect">
            <a:avLst/>
          </a:prstGeom>
        </p:spPr>
      </p:pic>
      <p:pic>
        <p:nvPicPr>
          <p:cNvPr id="5" name="תמונה 4" descr="uline.gif"/>
          <p:cNvPicPr>
            <a:picLocks noChangeAspect="1"/>
          </p:cNvPicPr>
          <p:nvPr/>
        </p:nvPicPr>
        <p:blipFill>
          <a:blip r:embed="rId6" cstate="print"/>
          <a:stretch>
            <a:fillRect/>
          </a:stretch>
        </p:blipFill>
        <p:spPr>
          <a:xfrm>
            <a:off x="1691680" y="6165304"/>
            <a:ext cx="5772150" cy="238125"/>
          </a:xfrm>
          <a:prstGeom prst="rect">
            <a:avLst/>
          </a:prstGeom>
        </p:spPr>
      </p:pic>
      <p:pic>
        <p:nvPicPr>
          <p:cNvPr id="6" name="תמונה 5" descr="Destroyer שמאלה.jpg"/>
          <p:cNvPicPr>
            <a:picLocks noChangeAspect="1"/>
          </p:cNvPicPr>
          <p:nvPr/>
        </p:nvPicPr>
        <p:blipFill>
          <a:blip r:embed="rId7" cstate="print"/>
          <a:stretch>
            <a:fillRect/>
          </a:stretch>
        </p:blipFill>
        <p:spPr>
          <a:xfrm>
            <a:off x="5724128" y="2852936"/>
            <a:ext cx="1292374" cy="435101"/>
          </a:xfrm>
          <a:prstGeom prst="rect">
            <a:avLst/>
          </a:prstGeom>
          <a:scene3d>
            <a:camera prst="orthographicFront">
              <a:rot lat="0" lon="0" rev="900000"/>
            </a:camera>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500"/>
                            </p:stCondLst>
                            <p:childTnLst>
                              <p:par>
                                <p:cTn id="8" presetID="0" presetClass="path" presetSubtype="0" accel="50000" decel="50000" fill="hold" nodeType="afterEffect">
                                  <p:stCondLst>
                                    <p:cond delay="500"/>
                                  </p:stCondLst>
                                  <p:childTnLst>
                                    <p:animMotion origin="layout" path="M 1.94444E-6 1.48148E-6 C -0.05018 0.02569 -0.09965 0.05139 -0.11806 0.06273 " pathEditMode="relative" rAng="0" ptsTypes="aA">
                                      <p:cBhvr>
                                        <p:cTn id="9" dur="2000" fill="hold"/>
                                        <p:tgtEl>
                                          <p:spTgt spid="6"/>
                                        </p:tgtEl>
                                        <p:attrNameLst>
                                          <p:attrName>ppt_x</p:attrName>
                                          <p:attrName>ppt_y</p:attrName>
                                        </p:attrNameLst>
                                      </p:cBhvr>
                                      <p:rCtr x="-5900" y="3100"/>
                                    </p:animMotion>
                                  </p:childTnLst>
                                </p:cTn>
                              </p:par>
                            </p:childTnLst>
                          </p:cTn>
                        </p:par>
                        <p:par>
                          <p:cTn id="10" fill="hold">
                            <p:stCondLst>
                              <p:cond delay="3000"/>
                            </p:stCondLst>
                            <p:childTnLst>
                              <p:par>
                                <p:cTn id="11" presetID="1"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HMS PELICAN (L 86) - Egret-class Sloop 2.jpg"/>
          <p:cNvPicPr>
            <a:picLocks noChangeAspect="1"/>
          </p:cNvPicPr>
          <p:nvPr/>
        </p:nvPicPr>
        <p:blipFill>
          <a:blip r:embed="rId2" cstate="print"/>
          <a:stretch>
            <a:fillRect/>
          </a:stretch>
        </p:blipFill>
        <p:spPr>
          <a:xfrm>
            <a:off x="0" y="332656"/>
            <a:ext cx="9144000" cy="5861538"/>
          </a:xfrm>
          <a:prstGeom prst="rect">
            <a:avLst/>
          </a:prstGeom>
        </p:spPr>
      </p:pic>
      <p:sp>
        <p:nvSpPr>
          <p:cNvPr id="4" name="TextBox 3"/>
          <p:cNvSpPr txBox="1"/>
          <p:nvPr/>
        </p:nvSpPr>
        <p:spPr>
          <a:xfrm>
            <a:off x="3779912" y="6309320"/>
            <a:ext cx="1584176" cy="400110"/>
          </a:xfrm>
          <a:prstGeom prst="rect">
            <a:avLst/>
          </a:prstGeom>
          <a:noFill/>
        </p:spPr>
        <p:txBody>
          <a:bodyPr wrap="square" rtlCol="1">
            <a:spAutoFit/>
          </a:bodyPr>
          <a:lstStyle/>
          <a:p>
            <a:pPr algn="ctr"/>
            <a:r>
              <a:rPr lang="en-US" sz="2000" b="1" dirty="0" err="1" smtClean="0"/>
              <a:t>Hms</a:t>
            </a:r>
            <a:r>
              <a:rPr lang="en-US" sz="2000" b="1" dirty="0" smtClean="0"/>
              <a:t> </a:t>
            </a:r>
            <a:r>
              <a:rPr lang="en-US" sz="2000" b="1" i="1" dirty="0" smtClean="0"/>
              <a:t>Pelican</a:t>
            </a:r>
            <a:endParaRPr lang="he-IL" i="1" dirty="0">
              <a:solidFill>
                <a:srgbClr val="FF0000"/>
              </a:solidFill>
            </a:endParaRPr>
          </a:p>
        </p:txBody>
      </p:sp>
      <p:pic>
        <p:nvPicPr>
          <p:cNvPr id="5" name="תמונה 4" descr="Badge   תג.jpg"/>
          <p:cNvPicPr>
            <a:picLocks noChangeAspect="1"/>
          </p:cNvPicPr>
          <p:nvPr/>
        </p:nvPicPr>
        <p:blipFill>
          <a:blip r:embed="rId3" cstate="print"/>
          <a:stretch>
            <a:fillRect/>
          </a:stretch>
        </p:blipFill>
        <p:spPr>
          <a:xfrm>
            <a:off x="395536" y="188640"/>
            <a:ext cx="1656184" cy="2310956"/>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1418736 1.jpg"/>
          <p:cNvPicPr>
            <a:picLocks noChangeAspect="1"/>
          </p:cNvPicPr>
          <p:nvPr/>
        </p:nvPicPr>
        <p:blipFill>
          <a:blip r:embed="rId2" cstate="print"/>
          <a:stretch>
            <a:fillRect/>
          </a:stretch>
        </p:blipFill>
        <p:spPr>
          <a:xfrm>
            <a:off x="0" y="182880"/>
            <a:ext cx="9144000" cy="6492240"/>
          </a:xfrm>
          <a:prstGeom prst="rect">
            <a:avLst/>
          </a:prstGeom>
        </p:spPr>
      </p:pic>
      <p:sp>
        <p:nvSpPr>
          <p:cNvPr id="3" name="TextBox 2"/>
          <p:cNvSpPr txBox="1"/>
          <p:nvPr/>
        </p:nvSpPr>
        <p:spPr>
          <a:xfrm>
            <a:off x="3779912" y="6309320"/>
            <a:ext cx="1584176" cy="400110"/>
          </a:xfrm>
          <a:prstGeom prst="rect">
            <a:avLst/>
          </a:prstGeom>
          <a:noFill/>
        </p:spPr>
        <p:txBody>
          <a:bodyPr wrap="square" rtlCol="1">
            <a:spAutoFit/>
          </a:bodyPr>
          <a:lstStyle/>
          <a:p>
            <a:pPr algn="ctr"/>
            <a:r>
              <a:rPr lang="en-US" sz="2000" b="1" dirty="0" err="1" smtClean="0">
                <a:solidFill>
                  <a:schemeClr val="bg1"/>
                </a:solidFill>
              </a:rPr>
              <a:t>Hms</a:t>
            </a:r>
            <a:r>
              <a:rPr lang="en-US" sz="2000" b="1" dirty="0" smtClean="0">
                <a:solidFill>
                  <a:schemeClr val="bg1"/>
                </a:solidFill>
              </a:rPr>
              <a:t> </a:t>
            </a:r>
            <a:r>
              <a:rPr lang="en-US" sz="2000" b="1" i="1" dirty="0" smtClean="0">
                <a:solidFill>
                  <a:schemeClr val="bg1"/>
                </a:solidFill>
              </a:rPr>
              <a:t>Pelican</a:t>
            </a:r>
            <a:endParaRPr lang="he-IL" i="1"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HMS_Pelican_1944_IWM_FL_17339.jpg"/>
          <p:cNvPicPr>
            <a:picLocks noChangeAspect="1"/>
          </p:cNvPicPr>
          <p:nvPr/>
        </p:nvPicPr>
        <p:blipFill>
          <a:blip r:embed="rId2" cstate="print"/>
          <a:stretch>
            <a:fillRect/>
          </a:stretch>
        </p:blipFill>
        <p:spPr>
          <a:xfrm>
            <a:off x="323527" y="-1642"/>
            <a:ext cx="8494913" cy="6859642"/>
          </a:xfrm>
          <a:prstGeom prst="rect">
            <a:avLst/>
          </a:prstGeom>
        </p:spPr>
      </p:pic>
      <p:pic>
        <p:nvPicPr>
          <p:cNvPr id="3" name="תמונה 2" descr="Avatar 700.jpg"/>
          <p:cNvPicPr>
            <a:picLocks noChangeAspect="1"/>
          </p:cNvPicPr>
          <p:nvPr/>
        </p:nvPicPr>
        <p:blipFill>
          <a:blip r:embed="rId3" cstate="print"/>
          <a:stretch>
            <a:fillRect/>
          </a:stretch>
        </p:blipFill>
        <p:spPr>
          <a:xfrm>
            <a:off x="899592" y="404664"/>
            <a:ext cx="2088232" cy="208823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5148064" y="548680"/>
            <a:ext cx="1944216" cy="400110"/>
          </a:xfrm>
          <a:prstGeom prst="rect">
            <a:avLst/>
          </a:prstGeom>
          <a:noFill/>
        </p:spPr>
        <p:txBody>
          <a:bodyPr wrap="square" rtlCol="1">
            <a:spAutoFit/>
          </a:bodyPr>
          <a:lstStyle/>
          <a:p>
            <a:r>
              <a:rPr lang="en-US" sz="2000" b="1" dirty="0" err="1" smtClean="0"/>
              <a:t>Hms</a:t>
            </a:r>
            <a:r>
              <a:rPr lang="en-US" sz="2000" b="1" dirty="0" smtClean="0"/>
              <a:t> </a:t>
            </a:r>
            <a:r>
              <a:rPr lang="en-US" sz="2000" b="1" i="1" dirty="0" smtClean="0"/>
              <a:t>Phoebe</a:t>
            </a:r>
            <a:endParaRPr lang="he-IL" i="1" dirty="0">
              <a:solidFill>
                <a:srgbClr val="FF0000"/>
              </a:solidFill>
            </a:endParaRPr>
          </a:p>
        </p:txBody>
      </p:sp>
      <p:pic>
        <p:nvPicPr>
          <p:cNvPr id="3" name="תמונה 2" descr="דגל הצי הבריטי 1900 - 1919.jpg">
            <a:hlinkClick r:id="rId3" action="ppaction://hlinksldjump"/>
          </p:cNvPr>
          <p:cNvPicPr>
            <a:picLocks noChangeAspect="1"/>
          </p:cNvPicPr>
          <p:nvPr/>
        </p:nvPicPr>
        <p:blipFill>
          <a:blip r:embed="rId4" cstate="print"/>
          <a:stretch>
            <a:fillRect/>
          </a:stretch>
        </p:blipFill>
        <p:spPr>
          <a:xfrm>
            <a:off x="7452320" y="584684"/>
            <a:ext cx="1463427" cy="731714"/>
          </a:xfrm>
          <a:prstGeom prst="rect">
            <a:avLst/>
          </a:prstGeom>
          <a:ln>
            <a:solidFill>
              <a:srgbClr val="FF0000"/>
            </a:solidFill>
          </a:ln>
        </p:spPr>
      </p:pic>
      <p:sp>
        <p:nvSpPr>
          <p:cNvPr id="4" name="TextBox 3"/>
          <p:cNvSpPr txBox="1"/>
          <p:nvPr/>
        </p:nvSpPr>
        <p:spPr>
          <a:xfrm>
            <a:off x="8244408" y="980728"/>
            <a:ext cx="504056" cy="369332"/>
          </a:xfrm>
          <a:prstGeom prst="rect">
            <a:avLst/>
          </a:prstGeom>
          <a:noFill/>
        </p:spPr>
        <p:txBody>
          <a:bodyPr wrap="square" rtlCol="1">
            <a:spAutoFit/>
          </a:bodyPr>
          <a:lstStyle/>
          <a:p>
            <a:r>
              <a:rPr lang="en-US" dirty="0" smtClean="0"/>
              <a:t>18</a:t>
            </a:r>
            <a:endParaRPr lang="he-IL" dirty="0"/>
          </a:p>
        </p:txBody>
      </p:sp>
      <p:pic>
        <p:nvPicPr>
          <p:cNvPr id="5" name="תמונה 4" descr="rn_1.gif">
            <a:hlinkClick r:id="rId5" action="ppaction://hlinksldjump"/>
          </p:cNvPr>
          <p:cNvPicPr>
            <a:picLocks noChangeAspect="1"/>
          </p:cNvPicPr>
          <p:nvPr/>
        </p:nvPicPr>
        <p:blipFill>
          <a:blip r:embed="rId6" cstate="print"/>
          <a:stretch>
            <a:fillRect/>
          </a:stretch>
        </p:blipFill>
        <p:spPr>
          <a:xfrm>
            <a:off x="8100392" y="6237312"/>
            <a:ext cx="714375" cy="476250"/>
          </a:xfrm>
          <a:prstGeom prst="rect">
            <a:avLst/>
          </a:prstGeom>
        </p:spPr>
      </p:pic>
      <p:sp>
        <p:nvSpPr>
          <p:cNvPr id="8" name="TextBox 7"/>
          <p:cNvSpPr txBox="1"/>
          <p:nvPr/>
        </p:nvSpPr>
        <p:spPr>
          <a:xfrm>
            <a:off x="0" y="1412776"/>
            <a:ext cx="8892480" cy="2585323"/>
          </a:xfrm>
          <a:prstGeom prst="rect">
            <a:avLst/>
          </a:prstGeom>
          <a:noFill/>
        </p:spPr>
        <p:txBody>
          <a:bodyPr wrap="square" rtlCol="1">
            <a:spAutoFit/>
          </a:bodyPr>
          <a:lstStyle/>
          <a:p>
            <a:r>
              <a:rPr lang="he-IL" dirty="0" smtClean="0"/>
              <a:t>סוג:  סיירת  </a:t>
            </a:r>
            <a:r>
              <a:rPr lang="en-US" dirty="0" smtClean="0"/>
              <a:t>light cruiser </a:t>
            </a:r>
            <a:endParaRPr lang="he-IL" dirty="0" smtClean="0"/>
          </a:p>
          <a:p>
            <a:r>
              <a:rPr lang="he-IL" dirty="0" smtClean="0"/>
              <a:t>דגם: </a:t>
            </a:r>
            <a:r>
              <a:rPr lang="en-US" i="1" dirty="0" smtClean="0"/>
              <a:t>Dido</a:t>
            </a:r>
            <a:r>
              <a:rPr lang="en-US" dirty="0" smtClean="0"/>
              <a:t>-class light cruiser </a:t>
            </a:r>
          </a:p>
          <a:p>
            <a:r>
              <a:rPr lang="he-IL" dirty="0" smtClean="0"/>
              <a:t>דגל/ נס ( </a:t>
            </a:r>
            <a:r>
              <a:rPr lang="en-US" dirty="0" smtClean="0"/>
              <a:t>Pennant</a:t>
            </a:r>
            <a:r>
              <a:rPr lang="he-IL" dirty="0" smtClean="0"/>
              <a:t> ): </a:t>
            </a:r>
            <a:r>
              <a:rPr lang="en-US" b="1" dirty="0" smtClean="0"/>
              <a:t>43</a:t>
            </a:r>
            <a:endParaRPr lang="he-IL" dirty="0" smtClean="0"/>
          </a:p>
          <a:p>
            <a:r>
              <a:rPr lang="he-IL" dirty="0" smtClean="0"/>
              <a:t>ההזמנה לבנות אותה התבצעה ב- 20 מרץ 1937. </a:t>
            </a:r>
          </a:p>
          <a:p>
            <a:r>
              <a:rPr lang="he-IL" dirty="0" smtClean="0"/>
              <a:t>מספנות: </a:t>
            </a:r>
            <a:r>
              <a:rPr lang="en-US" dirty="0" smtClean="0"/>
              <a:t>Fairfield Shipbuilding and Engineering Company (</a:t>
            </a:r>
            <a:r>
              <a:rPr lang="en-US" dirty="0" err="1" smtClean="0"/>
              <a:t>Govan</a:t>
            </a:r>
            <a:r>
              <a:rPr lang="en-US" dirty="0" smtClean="0"/>
              <a:t>, Scotland) </a:t>
            </a:r>
            <a:endParaRPr lang="he-IL" dirty="0" smtClean="0">
              <a:solidFill>
                <a:srgbClr val="FF0000"/>
              </a:solidFill>
            </a:endParaRPr>
          </a:p>
          <a:p>
            <a:r>
              <a:rPr lang="he-IL" dirty="0" smtClean="0"/>
              <a:t>השידרה הונחה</a:t>
            </a:r>
            <a:r>
              <a:rPr lang="he-IL" sz="1400" dirty="0" smtClean="0"/>
              <a:t>:  </a:t>
            </a:r>
            <a:r>
              <a:rPr lang="he-IL" dirty="0" smtClean="0"/>
              <a:t>2 ספטמבר 1937. </a:t>
            </a:r>
          </a:p>
          <a:p>
            <a:r>
              <a:rPr lang="he-IL" dirty="0" smtClean="0"/>
              <a:t>הושקה: 25 מרץ 1937.  </a:t>
            </a:r>
          </a:p>
          <a:p>
            <a:r>
              <a:rPr lang="he-IL" dirty="0" smtClean="0"/>
              <a:t>הבנייה הושלמה: 27 ספטמבר 1940. </a:t>
            </a:r>
          </a:p>
          <a:p>
            <a:r>
              <a:rPr lang="he-IL" dirty="0" smtClean="0"/>
              <a:t>מהירות: </a:t>
            </a:r>
            <a:r>
              <a:rPr lang="en-US" dirty="0" smtClean="0"/>
              <a:t>32.25</a:t>
            </a:r>
            <a:r>
              <a:rPr lang="he-IL" dirty="0" smtClean="0"/>
              <a:t> קשרים   60 קמ"ש     </a:t>
            </a:r>
            <a:endParaRPr lang="he-IL" dirty="0"/>
          </a:p>
        </p:txBody>
      </p:sp>
      <p:sp>
        <p:nvSpPr>
          <p:cNvPr id="9" name="TextBox 8"/>
          <p:cNvSpPr txBox="1"/>
          <p:nvPr/>
        </p:nvSpPr>
        <p:spPr>
          <a:xfrm>
            <a:off x="3491880" y="620688"/>
            <a:ext cx="1224136" cy="338554"/>
          </a:xfrm>
          <a:prstGeom prst="rect">
            <a:avLst/>
          </a:prstGeom>
          <a:noFill/>
        </p:spPr>
        <p:txBody>
          <a:bodyPr wrap="square" rtlCol="1">
            <a:spAutoFit/>
          </a:bodyPr>
          <a:lstStyle/>
          <a:p>
            <a:r>
              <a:rPr lang="he-IL" sz="1600" dirty="0" smtClean="0"/>
              <a:t>קיווית  </a:t>
            </a:r>
            <a:r>
              <a:rPr lang="en-US" sz="1600" dirty="0" smtClean="0"/>
              <a:t>kiwi</a:t>
            </a:r>
            <a:endParaRPr lang="he-IL" sz="1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07504" y="188640"/>
            <a:ext cx="3672408" cy="3785652"/>
          </a:xfrm>
          <a:prstGeom prst="rect">
            <a:avLst/>
          </a:prstGeom>
          <a:noFill/>
        </p:spPr>
        <p:txBody>
          <a:bodyPr wrap="square" rtlCol="1">
            <a:spAutoFit/>
          </a:bodyPr>
          <a:lstStyle/>
          <a:p>
            <a:pPr algn="l" rtl="0"/>
            <a:r>
              <a:rPr lang="en-US" sz="1600" dirty="0" smtClean="0"/>
              <a:t>Displacement: 5,600 tons </a:t>
            </a:r>
            <a:r>
              <a:rPr lang="en-US" sz="1600" b="1" dirty="0" smtClean="0"/>
              <a:t>standard</a:t>
            </a:r>
            <a:r>
              <a:rPr lang="en-US" sz="1600" dirty="0" smtClean="0"/>
              <a:t/>
            </a:r>
            <a:br>
              <a:rPr lang="en-US" sz="1600" dirty="0" smtClean="0"/>
            </a:br>
            <a:r>
              <a:rPr lang="en-US" sz="1600" dirty="0" smtClean="0"/>
              <a:t>                           6,850 tons </a:t>
            </a:r>
            <a:r>
              <a:rPr lang="en-US" sz="1600" b="1" dirty="0" smtClean="0"/>
              <a:t>full load</a:t>
            </a:r>
            <a:r>
              <a:rPr lang="en-US" sz="1600" dirty="0" smtClean="0"/>
              <a:t> </a:t>
            </a:r>
          </a:p>
          <a:p>
            <a:pPr algn="l" rtl="0"/>
            <a:r>
              <a:rPr lang="en-US" sz="1600" dirty="0" smtClean="0"/>
              <a:t>Length: 485 ft (148 m) pp</a:t>
            </a:r>
            <a:br>
              <a:rPr lang="en-US" sz="1600" dirty="0" smtClean="0"/>
            </a:br>
            <a:r>
              <a:rPr lang="en-US" sz="1600" dirty="0" smtClean="0"/>
              <a:t>512 ft (156 m) </a:t>
            </a:r>
            <a:r>
              <a:rPr lang="en-US" sz="1600" dirty="0" err="1" smtClean="0"/>
              <a:t>oa</a:t>
            </a:r>
            <a:r>
              <a:rPr lang="en-US" sz="1600" dirty="0" smtClean="0"/>
              <a:t> </a:t>
            </a:r>
          </a:p>
          <a:p>
            <a:pPr algn="l" rtl="0"/>
            <a:r>
              <a:rPr lang="en-US" sz="1600" dirty="0" smtClean="0"/>
              <a:t>Beam: 50.5 ft (15.4 m) </a:t>
            </a:r>
          </a:p>
          <a:p>
            <a:pPr algn="l" rtl="0"/>
            <a:r>
              <a:rPr lang="en-US" sz="1600" dirty="0" smtClean="0"/>
              <a:t>Draught: 14 ft (4.3 m) </a:t>
            </a:r>
          </a:p>
          <a:p>
            <a:pPr algn="l" rtl="0"/>
            <a:r>
              <a:rPr lang="en-US" sz="1600" dirty="0" smtClean="0"/>
              <a:t>Propulsion: Parsons geared turbines</a:t>
            </a:r>
            <a:br>
              <a:rPr lang="en-US" sz="1600" dirty="0" smtClean="0"/>
            </a:br>
            <a:r>
              <a:rPr lang="en-US" sz="1600" dirty="0" smtClean="0"/>
              <a:t>Four shafts</a:t>
            </a:r>
            <a:br>
              <a:rPr lang="en-US" sz="1600" dirty="0" smtClean="0"/>
            </a:br>
            <a:r>
              <a:rPr lang="en-US" sz="1600" dirty="0" smtClean="0"/>
              <a:t>Four Admiralty 3-drum boilers</a:t>
            </a:r>
            <a:br>
              <a:rPr lang="en-US" sz="1600" dirty="0" smtClean="0"/>
            </a:br>
            <a:r>
              <a:rPr lang="en-US" sz="1600" dirty="0" smtClean="0"/>
              <a:t>62,000 </a:t>
            </a:r>
            <a:r>
              <a:rPr lang="en-US" sz="1600" dirty="0" err="1" smtClean="0"/>
              <a:t>shp</a:t>
            </a:r>
            <a:r>
              <a:rPr lang="en-US" sz="1600" dirty="0" smtClean="0"/>
              <a:t> (46 MW) </a:t>
            </a:r>
          </a:p>
          <a:p>
            <a:pPr algn="l" rtl="0"/>
            <a:r>
              <a:rPr lang="en-US" sz="1600" dirty="0" smtClean="0"/>
              <a:t>Speed: 32.25 knots (60 km/h) </a:t>
            </a:r>
          </a:p>
          <a:p>
            <a:pPr algn="l" rtl="0"/>
            <a:r>
              <a:rPr lang="en-US" sz="1600" dirty="0" smtClean="0"/>
              <a:t>Range: 2,414 km (1,500 miles) at 30 knots</a:t>
            </a:r>
            <a:br>
              <a:rPr lang="en-US" sz="1600" dirty="0" smtClean="0"/>
            </a:br>
            <a:r>
              <a:rPr lang="en-US" sz="1600" dirty="0" smtClean="0"/>
              <a:t>             6,824 km (4,240 miles) at 16 knots</a:t>
            </a:r>
            <a:br>
              <a:rPr lang="en-US" sz="1600" dirty="0" smtClean="0"/>
            </a:br>
            <a:r>
              <a:rPr lang="en-US" sz="1600" dirty="0" smtClean="0"/>
              <a:t>             1,100 tons fuel oil </a:t>
            </a:r>
          </a:p>
          <a:p>
            <a:pPr algn="l" rtl="0"/>
            <a:r>
              <a:rPr lang="en-US" sz="1600" dirty="0" smtClean="0"/>
              <a:t>Complement: 480 </a:t>
            </a:r>
            <a:endParaRPr lang="he-IL" sz="1600" dirty="0"/>
          </a:p>
        </p:txBody>
      </p:sp>
      <p:sp>
        <p:nvSpPr>
          <p:cNvPr id="4" name="TextBox 3"/>
          <p:cNvSpPr txBox="1"/>
          <p:nvPr/>
        </p:nvSpPr>
        <p:spPr>
          <a:xfrm>
            <a:off x="251520" y="4509120"/>
            <a:ext cx="8064896" cy="2031325"/>
          </a:xfrm>
          <a:prstGeom prst="rect">
            <a:avLst/>
          </a:prstGeom>
          <a:noFill/>
        </p:spPr>
        <p:txBody>
          <a:bodyPr wrap="square" rtlCol="1">
            <a:spAutoFit/>
          </a:bodyPr>
          <a:lstStyle/>
          <a:p>
            <a:pPr algn="l" rtl="0"/>
            <a:r>
              <a:rPr lang="en-US" b="1" dirty="0" smtClean="0"/>
              <a:t>Commands listed for HMS Phoebe (43)</a:t>
            </a:r>
          </a:p>
          <a:p>
            <a:pPr algn="l" rtl="0"/>
            <a:r>
              <a:rPr lang="he-IL" dirty="0" smtClean="0"/>
              <a:t> </a:t>
            </a:r>
            <a:endParaRPr lang="en-US" dirty="0" smtClean="0"/>
          </a:p>
          <a:p>
            <a:pPr algn="l" rtl="0"/>
            <a:r>
              <a:rPr lang="en-US" b="1" dirty="0" smtClean="0"/>
              <a:t>Commander</a:t>
            </a:r>
            <a:r>
              <a:rPr lang="en-US" dirty="0" smtClean="0"/>
              <a:t> </a:t>
            </a:r>
            <a:r>
              <a:rPr lang="en-US" b="1" dirty="0" smtClean="0"/>
              <a:t>From</a:t>
            </a:r>
            <a:r>
              <a:rPr lang="en-US" dirty="0" smtClean="0"/>
              <a:t> </a:t>
            </a:r>
            <a:r>
              <a:rPr lang="en-US" b="1" dirty="0" smtClean="0"/>
              <a:t>To</a:t>
            </a:r>
            <a:r>
              <a:rPr lang="en-US" dirty="0" smtClean="0"/>
              <a:t> </a:t>
            </a:r>
          </a:p>
          <a:p>
            <a:pPr algn="l" rtl="0"/>
            <a:r>
              <a:rPr lang="en-US" dirty="0" smtClean="0"/>
              <a:t>1    Capt. </a:t>
            </a:r>
            <a:r>
              <a:rPr lang="en-US" i="1" dirty="0" smtClean="0"/>
              <a:t>Guy</a:t>
            </a:r>
            <a:r>
              <a:rPr lang="en-US" dirty="0" smtClean="0"/>
              <a:t> Grantham, RN                10 Jun 1940              </a:t>
            </a:r>
            <a:r>
              <a:rPr lang="en-US" dirty="0" err="1" smtClean="0"/>
              <a:t>ca.Nov</a:t>
            </a:r>
            <a:r>
              <a:rPr lang="en-US" dirty="0" smtClean="0"/>
              <a:t> 41 </a:t>
            </a:r>
          </a:p>
          <a:p>
            <a:pPr algn="l" rtl="0"/>
            <a:r>
              <a:rPr lang="en-US" dirty="0" smtClean="0"/>
              <a:t>2    Cdr. </a:t>
            </a:r>
            <a:r>
              <a:rPr lang="en-US" i="1" dirty="0" smtClean="0"/>
              <a:t>Frank Arthur</a:t>
            </a:r>
            <a:r>
              <a:rPr lang="en-US" dirty="0" smtClean="0"/>
              <a:t> </a:t>
            </a:r>
            <a:r>
              <a:rPr lang="en-US" dirty="0" err="1" smtClean="0"/>
              <a:t>Ballance</a:t>
            </a:r>
            <a:r>
              <a:rPr lang="en-US" dirty="0" smtClean="0"/>
              <a:t>, RN           late 1941                   Feb 1942 </a:t>
            </a:r>
          </a:p>
          <a:p>
            <a:pPr algn="l" rtl="0"/>
            <a:r>
              <a:rPr lang="en-US" dirty="0" smtClean="0"/>
              <a:t>3    Capt. </a:t>
            </a:r>
            <a:r>
              <a:rPr lang="en-US" i="1" dirty="0" smtClean="0"/>
              <a:t>Charles Peter</a:t>
            </a:r>
            <a:r>
              <a:rPr lang="en-US" dirty="0" smtClean="0"/>
              <a:t> </a:t>
            </a:r>
            <a:r>
              <a:rPr lang="en-US" dirty="0" err="1" smtClean="0"/>
              <a:t>Frend</a:t>
            </a:r>
            <a:r>
              <a:rPr lang="en-US" dirty="0" smtClean="0"/>
              <a:t>, RN             Feb 1942              24 Jun 1944 </a:t>
            </a:r>
          </a:p>
          <a:p>
            <a:pPr algn="l" rtl="0"/>
            <a:r>
              <a:rPr lang="en-US" dirty="0" smtClean="0"/>
              <a:t>4    Capt. </a:t>
            </a:r>
            <a:r>
              <a:rPr lang="en-US" i="1" dirty="0" smtClean="0"/>
              <a:t>Sidney Moffat</a:t>
            </a:r>
            <a:r>
              <a:rPr lang="en-US" dirty="0" smtClean="0"/>
              <a:t> Raw, RN          24 Jun 1944             28 Dec 1945</a:t>
            </a:r>
            <a:r>
              <a:rPr lang="he-IL" dirty="0" smtClean="0"/>
              <a:t> </a:t>
            </a:r>
            <a:endParaRPr lang="he-IL" dirty="0"/>
          </a:p>
        </p:txBody>
      </p:sp>
      <p:sp>
        <p:nvSpPr>
          <p:cNvPr id="5" name="TextBox 4"/>
          <p:cNvSpPr txBox="1"/>
          <p:nvPr/>
        </p:nvSpPr>
        <p:spPr>
          <a:xfrm>
            <a:off x="5148064" y="548680"/>
            <a:ext cx="1944216" cy="400110"/>
          </a:xfrm>
          <a:prstGeom prst="rect">
            <a:avLst/>
          </a:prstGeom>
          <a:noFill/>
        </p:spPr>
        <p:txBody>
          <a:bodyPr wrap="square" rtlCol="1">
            <a:spAutoFit/>
          </a:bodyPr>
          <a:lstStyle/>
          <a:p>
            <a:r>
              <a:rPr lang="en-US" sz="2000" b="1" dirty="0" err="1" smtClean="0"/>
              <a:t>Hms</a:t>
            </a:r>
            <a:r>
              <a:rPr lang="en-US" sz="2000" b="1" dirty="0" smtClean="0"/>
              <a:t> </a:t>
            </a:r>
            <a:r>
              <a:rPr lang="en-US" sz="2000" b="1" i="1" dirty="0" smtClean="0"/>
              <a:t>Phoebe</a:t>
            </a:r>
            <a:endParaRPr lang="he-IL" i="1" dirty="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179512" y="404664"/>
            <a:ext cx="5184576" cy="5786199"/>
          </a:xfrm>
          <a:prstGeom prst="rect">
            <a:avLst/>
          </a:prstGeom>
          <a:noFill/>
        </p:spPr>
        <p:txBody>
          <a:bodyPr wrap="square" rtlCol="1">
            <a:spAutoFit/>
          </a:bodyPr>
          <a:lstStyle/>
          <a:p>
            <a:pPr algn="l" rtl="0"/>
            <a:r>
              <a:rPr lang="en-US" dirty="0" smtClean="0"/>
              <a:t>Armament: </a:t>
            </a:r>
            <a:r>
              <a:rPr lang="en-US" b="1" dirty="0" smtClean="0"/>
              <a:t>Original configuration:</a:t>
            </a:r>
            <a:r>
              <a:rPr lang="en-US" sz="1600" dirty="0" smtClean="0"/>
              <a:t/>
            </a:r>
            <a:br>
              <a:rPr lang="en-US" sz="1600" dirty="0" smtClean="0"/>
            </a:br>
            <a:r>
              <a:rPr lang="en-US" sz="1600" dirty="0" smtClean="0"/>
              <a:t>     </a:t>
            </a:r>
            <a:r>
              <a:rPr lang="en-US" sz="1600" b="1" dirty="0" smtClean="0"/>
              <a:t>8</a:t>
            </a:r>
            <a:r>
              <a:rPr lang="en-US" sz="1600" dirty="0" smtClean="0"/>
              <a:t>x 5.25 in (133 mm) dual guns,</a:t>
            </a:r>
            <a:br>
              <a:rPr lang="en-US" sz="1600" dirty="0" smtClean="0"/>
            </a:br>
            <a:r>
              <a:rPr lang="en-US" sz="1600" dirty="0" smtClean="0"/>
              <a:t>     </a:t>
            </a:r>
            <a:r>
              <a:rPr lang="en-US" sz="1600" b="1" dirty="0" smtClean="0"/>
              <a:t>1</a:t>
            </a:r>
            <a:r>
              <a:rPr lang="en-US" sz="1600" dirty="0" smtClean="0"/>
              <a:t>x 4.0 in (102 mm) gun,</a:t>
            </a:r>
            <a:br>
              <a:rPr lang="en-US" sz="1600" dirty="0" smtClean="0"/>
            </a:br>
            <a:r>
              <a:rPr lang="en-US" sz="1600" dirty="0" smtClean="0"/>
              <a:t>     </a:t>
            </a:r>
            <a:r>
              <a:rPr lang="en-US" sz="1600" b="1" dirty="0" smtClean="0"/>
              <a:t>2</a:t>
            </a:r>
            <a:r>
              <a:rPr lang="en-US" sz="1600" dirty="0" smtClean="0"/>
              <a:t>x 0.5 in MG quadruple guns,</a:t>
            </a:r>
            <a:br>
              <a:rPr lang="en-US" sz="1600" dirty="0" smtClean="0"/>
            </a:br>
            <a:r>
              <a:rPr lang="en-US" sz="1600" dirty="0" smtClean="0"/>
              <a:t>     </a:t>
            </a:r>
            <a:r>
              <a:rPr lang="en-US" sz="1600" b="1" dirty="0" smtClean="0"/>
              <a:t>3</a:t>
            </a:r>
            <a:r>
              <a:rPr lang="en-US" sz="1600" dirty="0" smtClean="0"/>
              <a:t>x 2 </a:t>
            </a:r>
            <a:r>
              <a:rPr lang="en-US" sz="1600" dirty="0" err="1" smtClean="0"/>
              <a:t>pdr</a:t>
            </a:r>
            <a:r>
              <a:rPr lang="en-US" sz="1600" dirty="0" smtClean="0"/>
              <a:t> (37 mm/40 mm) pom-poms quad guns,</a:t>
            </a:r>
            <a:br>
              <a:rPr lang="en-US" sz="1600" dirty="0" smtClean="0"/>
            </a:br>
            <a:r>
              <a:rPr lang="en-US" sz="1600" dirty="0" smtClean="0"/>
              <a:t>     </a:t>
            </a:r>
            <a:r>
              <a:rPr lang="en-US" sz="1600" b="1" dirty="0" smtClean="0"/>
              <a:t>2</a:t>
            </a:r>
            <a:r>
              <a:rPr lang="en-US" sz="1600" dirty="0" smtClean="0"/>
              <a:t>x 21 in (533 mm) triple Torpedo Tubes. </a:t>
            </a:r>
          </a:p>
          <a:p>
            <a:pPr algn="l" rtl="0"/>
            <a:r>
              <a:rPr lang="en-US" sz="1600" b="1" dirty="0" smtClean="0"/>
              <a:t>Late 1942 - Mid 1943 configuration</a:t>
            </a:r>
            <a:r>
              <a:rPr lang="en-US" sz="1600" dirty="0" smtClean="0"/>
              <a:t>:</a:t>
            </a:r>
            <a:br>
              <a:rPr lang="en-US" sz="1600" dirty="0" smtClean="0"/>
            </a:br>
            <a:r>
              <a:rPr lang="en-US" sz="1600" dirty="0" smtClean="0"/>
              <a:t>     </a:t>
            </a:r>
            <a:r>
              <a:rPr lang="en-US" sz="1600" b="1" dirty="0" smtClean="0"/>
              <a:t>8</a:t>
            </a:r>
            <a:r>
              <a:rPr lang="en-US" sz="1600" dirty="0" smtClean="0"/>
              <a:t>x 5.25 in (133 mm) dual guns,</a:t>
            </a:r>
            <a:br>
              <a:rPr lang="en-US" sz="1600" dirty="0" smtClean="0"/>
            </a:br>
            <a:r>
              <a:rPr lang="en-US" sz="1600" dirty="0" smtClean="0"/>
              <a:t>     </a:t>
            </a:r>
            <a:r>
              <a:rPr lang="en-US" sz="1600" b="1" dirty="0" smtClean="0"/>
              <a:t>11</a:t>
            </a:r>
            <a:r>
              <a:rPr lang="en-US" sz="1600" dirty="0" smtClean="0"/>
              <a:t>x 20 mm (0.8 in) single guns,</a:t>
            </a:r>
            <a:br>
              <a:rPr lang="en-US" sz="1600" dirty="0" smtClean="0"/>
            </a:br>
            <a:r>
              <a:rPr lang="en-US" sz="1600" dirty="0" smtClean="0"/>
              <a:t>     </a:t>
            </a:r>
            <a:r>
              <a:rPr lang="en-US" sz="1600" b="1" dirty="0" smtClean="0"/>
              <a:t>3</a:t>
            </a:r>
            <a:r>
              <a:rPr lang="en-US" sz="1600" dirty="0" smtClean="0"/>
              <a:t>x 2 </a:t>
            </a:r>
            <a:r>
              <a:rPr lang="en-US" sz="1600" dirty="0" err="1" smtClean="0"/>
              <a:t>pdr</a:t>
            </a:r>
            <a:r>
              <a:rPr lang="en-US" sz="1600" dirty="0" smtClean="0"/>
              <a:t> (37 mm/40 mm) pom-poms quad guns,</a:t>
            </a:r>
            <a:br>
              <a:rPr lang="en-US" sz="1600" dirty="0" smtClean="0"/>
            </a:br>
            <a:r>
              <a:rPr lang="en-US" sz="1600" dirty="0" smtClean="0"/>
              <a:t>     </a:t>
            </a:r>
            <a:r>
              <a:rPr lang="en-US" sz="1600" b="1" dirty="0" smtClean="0"/>
              <a:t>2</a:t>
            </a:r>
            <a:r>
              <a:rPr lang="en-US" sz="1600" dirty="0" smtClean="0"/>
              <a:t>x 21 in (533 mm) triple Torpedo Tubes. </a:t>
            </a:r>
          </a:p>
          <a:p>
            <a:pPr algn="l" rtl="0"/>
            <a:r>
              <a:rPr lang="en-US" sz="1600" b="1" dirty="0" smtClean="0"/>
              <a:t>Mid 1943 - 1945 configuration</a:t>
            </a:r>
            <a:r>
              <a:rPr lang="en-US" sz="1600" dirty="0" smtClean="0"/>
              <a:t>:</a:t>
            </a:r>
            <a:br>
              <a:rPr lang="en-US" sz="1600" dirty="0" smtClean="0"/>
            </a:br>
            <a:r>
              <a:rPr lang="en-US" sz="1600" dirty="0" smtClean="0"/>
              <a:t>     </a:t>
            </a:r>
            <a:r>
              <a:rPr lang="en-US" sz="1600" b="1" dirty="0" smtClean="0"/>
              <a:t>8</a:t>
            </a:r>
            <a:r>
              <a:rPr lang="en-US" sz="1600" dirty="0" smtClean="0"/>
              <a:t>x 5.25 in (133 mm) dual guns,</a:t>
            </a:r>
            <a:br>
              <a:rPr lang="en-US" sz="1600" dirty="0" smtClean="0"/>
            </a:br>
            <a:r>
              <a:rPr lang="en-US" sz="1600" dirty="0" smtClean="0"/>
              <a:t>     </a:t>
            </a:r>
            <a:r>
              <a:rPr lang="en-US" sz="1600" b="1" dirty="0" smtClean="0"/>
              <a:t>4</a:t>
            </a:r>
            <a:r>
              <a:rPr lang="en-US" sz="1600" dirty="0" smtClean="0"/>
              <a:t>x 20 mm (0.8 in) single guns,</a:t>
            </a:r>
            <a:br>
              <a:rPr lang="en-US" sz="1600" dirty="0" smtClean="0"/>
            </a:br>
            <a:r>
              <a:rPr lang="en-US" sz="1600" dirty="0" smtClean="0"/>
              <a:t>     </a:t>
            </a:r>
            <a:r>
              <a:rPr lang="en-US" sz="1600" b="1" dirty="0" smtClean="0"/>
              <a:t>6</a:t>
            </a:r>
            <a:r>
              <a:rPr lang="en-US" sz="1600" dirty="0" smtClean="0"/>
              <a:t>x 20 mm (0.8 in) twin power-operated guns,</a:t>
            </a:r>
            <a:br>
              <a:rPr lang="en-US" sz="1600" dirty="0" smtClean="0"/>
            </a:br>
            <a:r>
              <a:rPr lang="en-US" sz="1600" dirty="0" smtClean="0"/>
              <a:t>     </a:t>
            </a:r>
            <a:r>
              <a:rPr lang="en-US" sz="1600" b="1" dirty="0" smtClean="0"/>
              <a:t>3</a:t>
            </a:r>
            <a:r>
              <a:rPr lang="en-US" sz="1600" dirty="0" smtClean="0"/>
              <a:t>x 40 mm (1.6 in) </a:t>
            </a:r>
            <a:r>
              <a:rPr lang="en-US" sz="1600" dirty="0" err="1" smtClean="0"/>
              <a:t>Bofors</a:t>
            </a:r>
            <a:r>
              <a:rPr lang="en-US" sz="1600" dirty="0" smtClean="0"/>
              <a:t> Mk III quad guns,</a:t>
            </a:r>
            <a:br>
              <a:rPr lang="en-US" sz="1600" dirty="0" smtClean="0"/>
            </a:br>
            <a:r>
              <a:rPr lang="en-US" sz="1600" dirty="0" smtClean="0"/>
              <a:t>     </a:t>
            </a:r>
            <a:r>
              <a:rPr lang="en-US" sz="1600" b="1" dirty="0" smtClean="0"/>
              <a:t>2</a:t>
            </a:r>
            <a:r>
              <a:rPr lang="en-US" sz="1600" dirty="0" smtClean="0"/>
              <a:t>x 21 in (533 mm) triple Torpedo Tubes. </a:t>
            </a:r>
          </a:p>
          <a:p>
            <a:pPr algn="l" rtl="0"/>
            <a:r>
              <a:rPr lang="en-US" sz="1600" dirty="0" smtClean="0"/>
              <a:t>Armor: </a:t>
            </a:r>
            <a:r>
              <a:rPr lang="en-US" sz="1600" b="1" dirty="0" smtClean="0"/>
              <a:t>Original configuration</a:t>
            </a:r>
            <a:r>
              <a:rPr lang="en-US" sz="1600" dirty="0" smtClean="0"/>
              <a:t>:</a:t>
            </a:r>
            <a:br>
              <a:rPr lang="en-US" sz="1600" dirty="0" smtClean="0"/>
            </a:br>
            <a:r>
              <a:rPr lang="en-US" sz="1600" dirty="0" smtClean="0"/>
              <a:t>     Belt: </a:t>
            </a:r>
            <a:r>
              <a:rPr lang="en-US" sz="1600" b="1" dirty="0" smtClean="0"/>
              <a:t>3</a:t>
            </a:r>
            <a:r>
              <a:rPr lang="en-US" sz="1600" dirty="0" smtClean="0"/>
              <a:t>inch,</a:t>
            </a:r>
            <a:br>
              <a:rPr lang="en-US" sz="1600" dirty="0" smtClean="0"/>
            </a:br>
            <a:r>
              <a:rPr lang="en-US" sz="1600" dirty="0" smtClean="0"/>
              <a:t>     Deck: </a:t>
            </a:r>
            <a:r>
              <a:rPr lang="en-US" sz="1600" b="1" dirty="0" smtClean="0"/>
              <a:t>1</a:t>
            </a:r>
            <a:r>
              <a:rPr lang="en-US" sz="1600" dirty="0" smtClean="0"/>
              <a:t>inch,</a:t>
            </a:r>
            <a:br>
              <a:rPr lang="en-US" sz="1600" dirty="0" smtClean="0"/>
            </a:br>
            <a:r>
              <a:rPr lang="en-US" sz="1600" dirty="0" smtClean="0"/>
              <a:t>     Magazines: </a:t>
            </a:r>
            <a:r>
              <a:rPr lang="en-US" sz="1600" b="1" dirty="0" smtClean="0"/>
              <a:t>2</a:t>
            </a:r>
            <a:r>
              <a:rPr lang="en-US" sz="1600" dirty="0" smtClean="0"/>
              <a:t>inch,</a:t>
            </a:r>
            <a:br>
              <a:rPr lang="en-US" sz="1600" dirty="0" smtClean="0"/>
            </a:br>
            <a:r>
              <a:rPr lang="en-US" sz="1600" dirty="0" smtClean="0"/>
              <a:t>     Bulkheads: </a:t>
            </a:r>
            <a:r>
              <a:rPr lang="en-US" sz="1600" b="1" dirty="0" smtClean="0"/>
              <a:t>1</a:t>
            </a:r>
            <a:r>
              <a:rPr lang="en-US" sz="1600" dirty="0" smtClean="0"/>
              <a:t>inch. </a:t>
            </a:r>
          </a:p>
          <a:p>
            <a:pPr algn="l" rtl="0"/>
            <a:r>
              <a:rPr lang="en-US" sz="1600" dirty="0" smtClean="0"/>
              <a:t>Notes: Pennant number 43</a:t>
            </a:r>
            <a:endParaRPr lang="he-IL" sz="1600" dirty="0"/>
          </a:p>
        </p:txBody>
      </p:sp>
      <p:sp>
        <p:nvSpPr>
          <p:cNvPr id="4" name="TextBox 3"/>
          <p:cNvSpPr txBox="1"/>
          <p:nvPr/>
        </p:nvSpPr>
        <p:spPr>
          <a:xfrm>
            <a:off x="5148064" y="548680"/>
            <a:ext cx="1944216" cy="400110"/>
          </a:xfrm>
          <a:prstGeom prst="rect">
            <a:avLst/>
          </a:prstGeom>
          <a:noFill/>
        </p:spPr>
        <p:txBody>
          <a:bodyPr wrap="square" rtlCol="1">
            <a:spAutoFit/>
          </a:bodyPr>
          <a:lstStyle/>
          <a:p>
            <a:r>
              <a:rPr lang="en-US" sz="2000" b="1" dirty="0" err="1" smtClean="0"/>
              <a:t>Hms</a:t>
            </a:r>
            <a:r>
              <a:rPr lang="en-US" sz="2000" b="1" dirty="0" smtClean="0"/>
              <a:t> </a:t>
            </a:r>
            <a:r>
              <a:rPr lang="en-US" sz="2000" b="1" i="1" dirty="0" smtClean="0"/>
              <a:t>Phoebe</a:t>
            </a:r>
            <a:endParaRPr lang="he-IL" i="1" dirty="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5796136" y="1844824"/>
            <a:ext cx="2880320" cy="892552"/>
          </a:xfrm>
          <a:prstGeom prst="rect">
            <a:avLst/>
          </a:prstGeom>
          <a:solidFill>
            <a:schemeClr val="bg1"/>
          </a:solidFill>
          <a:ln w="44450">
            <a:solidFill>
              <a:srgbClr val="FF0000"/>
            </a:solidFill>
          </a:ln>
        </p:spPr>
        <p:txBody>
          <a:bodyPr wrap="square" rtlCol="1">
            <a:spAutoFit/>
          </a:bodyPr>
          <a:lstStyle/>
          <a:p>
            <a:pPr algn="ctr"/>
            <a:r>
              <a:rPr lang="en-US" sz="2400" dirty="0" smtClean="0"/>
              <a:t>light cruiser</a:t>
            </a:r>
          </a:p>
          <a:p>
            <a:pPr algn="ctr"/>
            <a:r>
              <a:rPr lang="en-US" sz="2800" dirty="0" smtClean="0"/>
              <a:t> </a:t>
            </a:r>
            <a:r>
              <a:rPr lang="en-US" sz="2800" b="1" dirty="0" err="1" smtClean="0"/>
              <a:t>Hms</a:t>
            </a:r>
            <a:r>
              <a:rPr lang="en-US" sz="2800" b="1" dirty="0" smtClean="0"/>
              <a:t> </a:t>
            </a:r>
            <a:r>
              <a:rPr lang="en-US" sz="2800" b="1" i="1" dirty="0" smtClean="0"/>
              <a:t>Phoebe</a:t>
            </a:r>
            <a:endParaRPr lang="he-IL" sz="2800" dirty="0" smtClean="0"/>
          </a:p>
        </p:txBody>
      </p:sp>
      <p:sp>
        <p:nvSpPr>
          <p:cNvPr id="5" name="TextBox 4"/>
          <p:cNvSpPr txBox="1"/>
          <p:nvPr/>
        </p:nvSpPr>
        <p:spPr>
          <a:xfrm>
            <a:off x="395536" y="4365104"/>
            <a:ext cx="4320480" cy="369332"/>
          </a:xfrm>
          <a:prstGeom prst="rect">
            <a:avLst/>
          </a:prstGeom>
          <a:noFill/>
        </p:spPr>
        <p:txBody>
          <a:bodyPr wrap="square" rtlCol="1">
            <a:spAutoFit/>
          </a:bodyPr>
          <a:lstStyle/>
          <a:p>
            <a:r>
              <a:rPr lang="he-IL" dirty="0" smtClean="0"/>
              <a:t>עזרה ביירוט  </a:t>
            </a:r>
            <a:r>
              <a:rPr lang="he-IL" b="1" dirty="0" smtClean="0">
                <a:latin typeface="Guttman Mantova-Decor" pitchFamily="2" charset="-79"/>
                <a:cs typeface="Guttman Mantova-Decor" pitchFamily="2" charset="-79"/>
              </a:rPr>
              <a:t>'ירושלים הנצורה'  </a:t>
            </a:r>
            <a:r>
              <a:rPr lang="he-IL" dirty="0" smtClean="0"/>
              <a:t>12.2.1948    </a:t>
            </a:r>
          </a:p>
        </p:txBody>
      </p:sp>
      <p:sp>
        <p:nvSpPr>
          <p:cNvPr id="6" name="TextBox 5"/>
          <p:cNvSpPr txBox="1"/>
          <p:nvPr/>
        </p:nvSpPr>
        <p:spPr>
          <a:xfrm>
            <a:off x="323528" y="3212976"/>
            <a:ext cx="4176464" cy="369332"/>
          </a:xfrm>
          <a:prstGeom prst="rect">
            <a:avLst/>
          </a:prstGeom>
          <a:noFill/>
        </p:spPr>
        <p:txBody>
          <a:bodyPr wrap="square" rtlCol="1">
            <a:spAutoFit/>
          </a:bodyPr>
          <a:lstStyle/>
          <a:p>
            <a:r>
              <a:rPr lang="he-IL" dirty="0" smtClean="0"/>
              <a:t>עזרה ביירוט  </a:t>
            </a:r>
            <a:r>
              <a:rPr lang="he-IL" b="1" dirty="0" smtClean="0">
                <a:latin typeface="Guttman Mantova-Decor" pitchFamily="2" charset="-79"/>
                <a:cs typeface="Guttman Mantova-Decor" pitchFamily="2" charset="-79"/>
              </a:rPr>
              <a:t>'קבוץ גלויות'  </a:t>
            </a:r>
            <a:r>
              <a:rPr lang="he-IL" dirty="0" smtClean="0"/>
              <a:t>1.1.1948    </a:t>
            </a:r>
          </a:p>
        </p:txBody>
      </p:sp>
      <p:pic>
        <p:nvPicPr>
          <p:cNvPr id="7" name="תמונה 6" descr="rn_1.gif">
            <a:hlinkClick r:id="rId4" action="ppaction://hlinksldjump"/>
          </p:cNvPr>
          <p:cNvPicPr>
            <a:picLocks noChangeAspect="1"/>
          </p:cNvPicPr>
          <p:nvPr/>
        </p:nvPicPr>
        <p:blipFill>
          <a:blip r:embed="rId5" cstate="print"/>
          <a:stretch>
            <a:fillRect/>
          </a:stretch>
        </p:blipFill>
        <p:spPr>
          <a:xfrm>
            <a:off x="8100392" y="6237312"/>
            <a:ext cx="714375" cy="476250"/>
          </a:xfrm>
          <a:prstGeom prst="rect">
            <a:avLst/>
          </a:prstGeom>
        </p:spPr>
      </p:pic>
      <p:pic>
        <p:nvPicPr>
          <p:cNvPr id="8" name="תמונה 7" descr="Destroyer שמאלה.jpg"/>
          <p:cNvPicPr>
            <a:picLocks noChangeAspect="1"/>
          </p:cNvPicPr>
          <p:nvPr/>
        </p:nvPicPr>
        <p:blipFill>
          <a:blip r:embed="rId6" cstate="print"/>
          <a:stretch>
            <a:fillRect/>
          </a:stretch>
        </p:blipFill>
        <p:spPr>
          <a:xfrm>
            <a:off x="5724128" y="2924944"/>
            <a:ext cx="1292374" cy="435101"/>
          </a:xfrm>
          <a:prstGeom prst="rect">
            <a:avLst/>
          </a:prstGeom>
          <a:scene3d>
            <a:camera prst="orthographicFront">
              <a:rot lat="0" lon="0" rev="300000"/>
            </a:camera>
            <a:lightRig rig="threePt" dir="t"/>
          </a:scene3d>
        </p:spPr>
      </p:pic>
      <p:pic>
        <p:nvPicPr>
          <p:cNvPr id="9" name="תמונה 8" descr="Destroyer שמאלה.jpg"/>
          <p:cNvPicPr>
            <a:picLocks noChangeAspect="1"/>
          </p:cNvPicPr>
          <p:nvPr/>
        </p:nvPicPr>
        <p:blipFill>
          <a:blip r:embed="rId6" cstate="print"/>
          <a:stretch>
            <a:fillRect/>
          </a:stretch>
        </p:blipFill>
        <p:spPr>
          <a:xfrm>
            <a:off x="6804248" y="2924944"/>
            <a:ext cx="1292374" cy="435101"/>
          </a:xfrm>
          <a:prstGeom prst="rect">
            <a:avLst/>
          </a:prstGeom>
          <a:scene3d>
            <a:camera prst="orthographicFront">
              <a:rot lat="0" lon="0" rev="1200000"/>
            </a:camera>
            <a:lightRig rig="threePt" dir="t"/>
          </a:scene3d>
        </p:spPr>
      </p:pic>
      <p:pic>
        <p:nvPicPr>
          <p:cNvPr id="10" name="תמונה 9" descr="uline.gif"/>
          <p:cNvPicPr>
            <a:picLocks noChangeAspect="1"/>
          </p:cNvPicPr>
          <p:nvPr/>
        </p:nvPicPr>
        <p:blipFill>
          <a:blip r:embed="rId7" cstate="print"/>
          <a:stretch>
            <a:fillRect/>
          </a:stretch>
        </p:blipFill>
        <p:spPr>
          <a:xfrm>
            <a:off x="1691680" y="6165304"/>
            <a:ext cx="5772150" cy="238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500"/>
                            </p:stCondLst>
                            <p:childTnLst>
                              <p:par>
                                <p:cTn id="8" presetID="0" presetClass="path" presetSubtype="0" accel="50000" decel="50000" fill="hold" nodeType="afterEffect">
                                  <p:stCondLst>
                                    <p:cond delay="500"/>
                                  </p:stCondLst>
                                  <p:childTnLst>
                                    <p:animMotion origin="layout" path="M -1.38889E-6 -1.85185E-6 C -0.06007 0.01273 -0.11927 0.0257 -0.14149 0.03148 " pathEditMode="relative" rAng="0" ptsTypes="aA">
                                      <p:cBhvr>
                                        <p:cTn id="9" dur="3000" fill="hold"/>
                                        <p:tgtEl>
                                          <p:spTgt spid="8"/>
                                        </p:tgtEl>
                                        <p:attrNameLst>
                                          <p:attrName>ppt_x</p:attrName>
                                          <p:attrName>ppt_y</p:attrName>
                                        </p:attrNameLst>
                                      </p:cBhvr>
                                      <p:rCtr x="-7100" y="1600"/>
                                    </p:animMotion>
                                  </p:childTnLst>
                                </p:cTn>
                              </p:par>
                            </p:childTnLst>
                          </p:cTn>
                        </p:par>
                        <p:par>
                          <p:cTn id="10" fill="hold">
                            <p:stCondLst>
                              <p:cond delay="4000"/>
                            </p:stCondLst>
                            <p:childTnLst>
                              <p:par>
                                <p:cTn id="11" presetID="1"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4000"/>
                            </p:stCondLst>
                            <p:childTnLst>
                              <p:par>
                                <p:cTn id="14" presetID="1" presetClass="entr" presetSubtype="0" fill="hold" nodeType="afterEffect">
                                  <p:stCondLst>
                                    <p:cond delay="500"/>
                                  </p:stCondLst>
                                  <p:childTnLst>
                                    <p:set>
                                      <p:cBhvr>
                                        <p:cTn id="15" dur="1" fill="hold">
                                          <p:stCondLst>
                                            <p:cond delay="0"/>
                                          </p:stCondLst>
                                        </p:cTn>
                                        <p:tgtEl>
                                          <p:spTgt spid="9"/>
                                        </p:tgtEl>
                                        <p:attrNameLst>
                                          <p:attrName>style.visibility</p:attrName>
                                        </p:attrNameLst>
                                      </p:cBhvr>
                                      <p:to>
                                        <p:strVal val="visible"/>
                                      </p:to>
                                    </p:set>
                                  </p:childTnLst>
                                </p:cTn>
                              </p:par>
                            </p:childTnLst>
                          </p:cTn>
                        </p:par>
                        <p:par>
                          <p:cTn id="16" fill="hold">
                            <p:stCondLst>
                              <p:cond delay="4500"/>
                            </p:stCondLst>
                            <p:childTnLst>
                              <p:par>
                                <p:cTn id="17" presetID="0" presetClass="path" presetSubtype="0" accel="50000" decel="50000" fill="hold" nodeType="afterEffect">
                                  <p:stCondLst>
                                    <p:cond delay="500"/>
                                  </p:stCondLst>
                                  <p:childTnLst>
                                    <p:animMotion origin="layout" path="M 3.05556E-6 -1.85185E-6 C -0.09011 0.08542 -0.179 0.17199 -0.21233 0.20996 " pathEditMode="relative" rAng="0" ptsTypes="aA">
                                      <p:cBhvr>
                                        <p:cTn id="18" dur="3000" fill="hold"/>
                                        <p:tgtEl>
                                          <p:spTgt spid="9"/>
                                        </p:tgtEl>
                                        <p:attrNameLst>
                                          <p:attrName>ppt_x</p:attrName>
                                          <p:attrName>ppt_y</p:attrName>
                                        </p:attrNameLst>
                                      </p:cBhvr>
                                      <p:rCtr x="-10600" y="10500"/>
                                    </p:animMotion>
                                  </p:childTnLst>
                                </p:cTn>
                              </p:par>
                            </p:childTnLst>
                          </p:cTn>
                        </p:par>
                        <p:par>
                          <p:cTn id="19" fill="hold">
                            <p:stCondLst>
                              <p:cond delay="8000"/>
                            </p:stCondLst>
                            <p:childTnLst>
                              <p:par>
                                <p:cTn id="20" presetID="1"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par>
                          <p:cTn id="22" fill="hold">
                            <p:stCondLst>
                              <p:cond delay="8000"/>
                            </p:stCondLst>
                            <p:childTnLst>
                              <p:par>
                                <p:cTn id="23" presetID="1" presetClass="entr" presetSubtype="0" fill="hold" nodeType="afterEffect">
                                  <p:stCondLst>
                                    <p:cond delay="50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05-hms-phoebe-camo-1941_125.jpg"/>
          <p:cNvPicPr>
            <a:picLocks noChangeAspect="1"/>
          </p:cNvPicPr>
          <p:nvPr/>
        </p:nvPicPr>
        <p:blipFill>
          <a:blip r:embed="rId2" cstate="print"/>
          <a:stretch>
            <a:fillRect/>
          </a:stretch>
        </p:blipFill>
        <p:spPr>
          <a:xfrm>
            <a:off x="0" y="205761"/>
            <a:ext cx="9144000" cy="6446477"/>
          </a:xfrm>
          <a:prstGeom prst="rect">
            <a:avLst/>
          </a:prstGeom>
        </p:spPr>
      </p:pic>
      <p:pic>
        <p:nvPicPr>
          <p:cNvPr id="4" name="תמונה 3" descr="HMS%20Phoebe.jpg"/>
          <p:cNvPicPr>
            <a:picLocks noChangeAspect="1"/>
          </p:cNvPicPr>
          <p:nvPr/>
        </p:nvPicPr>
        <p:blipFill>
          <a:blip r:embed="rId3" cstate="print"/>
          <a:stretch>
            <a:fillRect/>
          </a:stretch>
        </p:blipFill>
        <p:spPr>
          <a:xfrm>
            <a:off x="6948264" y="116632"/>
            <a:ext cx="1967589" cy="2366516"/>
          </a:xfrm>
          <a:prstGeom prst="rect">
            <a:avLst/>
          </a:prstGeom>
        </p:spPr>
      </p:pic>
      <p:sp>
        <p:nvSpPr>
          <p:cNvPr id="5" name="TextBox 4"/>
          <p:cNvSpPr txBox="1"/>
          <p:nvPr/>
        </p:nvSpPr>
        <p:spPr>
          <a:xfrm>
            <a:off x="3635896" y="6457890"/>
            <a:ext cx="1944216" cy="400110"/>
          </a:xfrm>
          <a:prstGeom prst="rect">
            <a:avLst/>
          </a:prstGeom>
          <a:noFill/>
        </p:spPr>
        <p:txBody>
          <a:bodyPr wrap="square" rtlCol="1">
            <a:spAutoFit/>
          </a:bodyPr>
          <a:lstStyle/>
          <a:p>
            <a:pPr algn="ctr"/>
            <a:r>
              <a:rPr lang="en-US" sz="2000" b="1" dirty="0" err="1" smtClean="0"/>
              <a:t>Hms</a:t>
            </a:r>
            <a:r>
              <a:rPr lang="en-US" sz="2000" b="1" dirty="0" smtClean="0"/>
              <a:t> </a:t>
            </a:r>
            <a:r>
              <a:rPr lang="en-US" sz="2000" b="1" i="1" dirty="0" smtClean="0"/>
              <a:t>Phoebe</a:t>
            </a:r>
            <a:endParaRPr lang="he-IL" i="1" dirty="0">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800px-HMS_Phoebe 2.jpg"/>
          <p:cNvPicPr>
            <a:picLocks noChangeAspect="1"/>
          </p:cNvPicPr>
          <p:nvPr/>
        </p:nvPicPr>
        <p:blipFill>
          <a:blip r:embed="rId2" cstate="print"/>
          <a:stretch>
            <a:fillRect/>
          </a:stretch>
        </p:blipFill>
        <p:spPr>
          <a:xfrm>
            <a:off x="0" y="332656"/>
            <a:ext cx="9144000" cy="5932170"/>
          </a:xfrm>
          <a:prstGeom prst="rect">
            <a:avLst/>
          </a:prstGeom>
        </p:spPr>
      </p:pic>
      <p:sp>
        <p:nvSpPr>
          <p:cNvPr id="4" name="TextBox 3"/>
          <p:cNvSpPr txBox="1"/>
          <p:nvPr/>
        </p:nvSpPr>
        <p:spPr>
          <a:xfrm>
            <a:off x="3635896" y="6237312"/>
            <a:ext cx="1944216" cy="400110"/>
          </a:xfrm>
          <a:prstGeom prst="rect">
            <a:avLst/>
          </a:prstGeom>
          <a:noFill/>
        </p:spPr>
        <p:txBody>
          <a:bodyPr wrap="square" rtlCol="1">
            <a:spAutoFit/>
          </a:bodyPr>
          <a:lstStyle/>
          <a:p>
            <a:pPr algn="ctr"/>
            <a:r>
              <a:rPr lang="en-US" sz="2000" b="1" dirty="0" err="1" smtClean="0"/>
              <a:t>Hms</a:t>
            </a:r>
            <a:r>
              <a:rPr lang="en-US" sz="2000" b="1" dirty="0" smtClean="0"/>
              <a:t> </a:t>
            </a:r>
            <a:r>
              <a:rPr lang="en-US" sz="2000" b="1" i="1" dirty="0" smtClean="0"/>
              <a:t>Phoebe</a:t>
            </a:r>
            <a:endParaRPr lang="he-IL" i="1"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07504" y="2060848"/>
            <a:ext cx="4248472" cy="369332"/>
          </a:xfrm>
          <a:prstGeom prst="rect">
            <a:avLst/>
          </a:prstGeom>
          <a:noFill/>
        </p:spPr>
        <p:txBody>
          <a:bodyPr wrap="square" rtlCol="1">
            <a:spAutoFit/>
          </a:bodyPr>
          <a:lstStyle/>
          <a:p>
            <a:r>
              <a:rPr lang="he-IL" dirty="0" smtClean="0"/>
              <a:t>עזרה ביירוט  </a:t>
            </a:r>
            <a:r>
              <a:rPr lang="he-IL" b="1" dirty="0" smtClean="0">
                <a:latin typeface="Guttman Mantova-Decor" pitchFamily="2" charset="-79"/>
                <a:cs typeface="Guttman Mantova-Decor" pitchFamily="2" charset="-79"/>
              </a:rPr>
              <a:t>'ברכה </a:t>
            </a:r>
            <a:r>
              <a:rPr lang="he-IL" b="1" dirty="0" err="1" smtClean="0">
                <a:latin typeface="Guttman Mantova-Decor" pitchFamily="2" charset="-79"/>
                <a:cs typeface="Guttman Mantova-Decor" pitchFamily="2" charset="-79"/>
              </a:rPr>
              <a:t>פולד</a:t>
            </a:r>
            <a:r>
              <a:rPr lang="he-IL" b="1" dirty="0" smtClean="0">
                <a:latin typeface="Guttman Mantova-Decor" pitchFamily="2" charset="-79"/>
                <a:cs typeface="Guttman Mantova-Decor" pitchFamily="2" charset="-79"/>
              </a:rPr>
              <a:t>'   </a:t>
            </a:r>
            <a:r>
              <a:rPr lang="he-IL" dirty="0" smtClean="0"/>
              <a:t>20.10.1946</a:t>
            </a:r>
            <a:endParaRPr lang="he-IL" dirty="0"/>
          </a:p>
        </p:txBody>
      </p:sp>
      <p:sp>
        <p:nvSpPr>
          <p:cNvPr id="3" name="TextBox 2"/>
          <p:cNvSpPr txBox="1"/>
          <p:nvPr/>
        </p:nvSpPr>
        <p:spPr>
          <a:xfrm>
            <a:off x="5796136" y="1844824"/>
            <a:ext cx="2880320" cy="892552"/>
          </a:xfrm>
          <a:prstGeom prst="rect">
            <a:avLst/>
          </a:prstGeom>
          <a:solidFill>
            <a:schemeClr val="bg1"/>
          </a:solidFill>
          <a:ln w="44450">
            <a:solidFill>
              <a:srgbClr val="FF0000"/>
            </a:solidFill>
          </a:ln>
        </p:spPr>
        <p:txBody>
          <a:bodyPr wrap="square" rtlCol="1">
            <a:spAutoFit/>
          </a:bodyPr>
          <a:lstStyle/>
          <a:p>
            <a:pPr algn="ctr"/>
            <a:r>
              <a:rPr lang="en-US" sz="2400" b="1" dirty="0" smtClean="0"/>
              <a:t>Minesweeper</a:t>
            </a:r>
          </a:p>
          <a:p>
            <a:pPr algn="ctr"/>
            <a:r>
              <a:rPr lang="en-US" sz="2800" b="1" dirty="0" err="1" smtClean="0"/>
              <a:t>Hms</a:t>
            </a:r>
            <a:r>
              <a:rPr lang="en-US" sz="2800" b="1" dirty="0" smtClean="0"/>
              <a:t> </a:t>
            </a:r>
            <a:r>
              <a:rPr lang="en-US" sz="2800" b="1" i="1" dirty="0" smtClean="0"/>
              <a:t>Moon</a:t>
            </a:r>
            <a:endParaRPr lang="he-IL" sz="2800" dirty="0">
              <a:solidFill>
                <a:srgbClr val="FF0000"/>
              </a:solidFill>
            </a:endParaRPr>
          </a:p>
        </p:txBody>
      </p:sp>
      <p:pic>
        <p:nvPicPr>
          <p:cNvPr id="4" name="תמונה 3" descr="uline.gif"/>
          <p:cNvPicPr>
            <a:picLocks noChangeAspect="1"/>
          </p:cNvPicPr>
          <p:nvPr/>
        </p:nvPicPr>
        <p:blipFill>
          <a:blip r:embed="rId4" cstate="print"/>
          <a:stretch>
            <a:fillRect/>
          </a:stretch>
        </p:blipFill>
        <p:spPr>
          <a:xfrm>
            <a:off x="1691680" y="6165304"/>
            <a:ext cx="5772150" cy="238125"/>
          </a:xfrm>
          <a:prstGeom prst="rect">
            <a:avLst/>
          </a:prstGeom>
        </p:spPr>
      </p:pic>
      <p:pic>
        <p:nvPicPr>
          <p:cNvPr id="5" name="תמונה 4" descr="rn_1.gif">
            <a:hlinkClick r:id="rId5" action="ppaction://hlinksldjump"/>
          </p:cNvPr>
          <p:cNvPicPr>
            <a:picLocks noChangeAspect="1"/>
          </p:cNvPicPr>
          <p:nvPr/>
        </p:nvPicPr>
        <p:blipFill>
          <a:blip r:embed="rId6" cstate="print"/>
          <a:stretch>
            <a:fillRect/>
          </a:stretch>
        </p:blipFill>
        <p:spPr>
          <a:xfrm>
            <a:off x="8100392" y="6237312"/>
            <a:ext cx="714375" cy="47625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Belfast. 1942.jpg"/>
          <p:cNvPicPr>
            <a:picLocks noChangeAspect="1"/>
          </p:cNvPicPr>
          <p:nvPr/>
        </p:nvPicPr>
        <p:blipFill>
          <a:blip r:embed="rId2" cstate="print"/>
          <a:stretch>
            <a:fillRect/>
          </a:stretch>
        </p:blipFill>
        <p:spPr>
          <a:xfrm>
            <a:off x="755576" y="476672"/>
            <a:ext cx="7620000" cy="5372100"/>
          </a:xfrm>
          <a:prstGeom prst="rect">
            <a:avLst/>
          </a:prstGeom>
        </p:spPr>
      </p:pic>
      <p:sp>
        <p:nvSpPr>
          <p:cNvPr id="3" name="TextBox 2"/>
          <p:cNvSpPr txBox="1"/>
          <p:nvPr/>
        </p:nvSpPr>
        <p:spPr>
          <a:xfrm>
            <a:off x="3563888" y="5949280"/>
            <a:ext cx="1944216" cy="615553"/>
          </a:xfrm>
          <a:prstGeom prst="rect">
            <a:avLst/>
          </a:prstGeom>
          <a:noFill/>
        </p:spPr>
        <p:txBody>
          <a:bodyPr wrap="square" rtlCol="1">
            <a:spAutoFit/>
          </a:bodyPr>
          <a:lstStyle/>
          <a:p>
            <a:pPr algn="ctr"/>
            <a:r>
              <a:rPr lang="en-US" sz="2000" b="1" dirty="0" err="1" smtClean="0"/>
              <a:t>Hms</a:t>
            </a:r>
            <a:r>
              <a:rPr lang="en-US" sz="2000" b="1" dirty="0" smtClean="0"/>
              <a:t> </a:t>
            </a:r>
            <a:r>
              <a:rPr lang="en-US" sz="2000" b="1" i="1" dirty="0" smtClean="0"/>
              <a:t>Phoebe</a:t>
            </a:r>
            <a:r>
              <a:rPr lang="he-IL" sz="2000" b="1" i="1" dirty="0" smtClean="0"/>
              <a:t> </a:t>
            </a:r>
          </a:p>
          <a:p>
            <a:pPr algn="ctr"/>
            <a:r>
              <a:rPr lang="he-IL" sz="1400" i="1" dirty="0" smtClean="0"/>
              <a:t>1942</a:t>
            </a:r>
            <a:endParaRPr lang="he-IL" sz="1400" i="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The British left Israel in 1948  48467643_haifa_getty.jpg"/>
          <p:cNvPicPr>
            <a:picLocks noChangeAspect="1"/>
          </p:cNvPicPr>
          <p:nvPr/>
        </p:nvPicPr>
        <p:blipFill>
          <a:blip r:embed="rId3" cstate="print"/>
          <a:stretch>
            <a:fillRect/>
          </a:stretch>
        </p:blipFill>
        <p:spPr>
          <a:xfrm>
            <a:off x="0" y="0"/>
            <a:ext cx="3491880" cy="1964183"/>
          </a:xfrm>
          <a:prstGeom prst="rect">
            <a:avLst/>
          </a:prstGeom>
        </p:spPr>
      </p:pic>
      <p:pic>
        <p:nvPicPr>
          <p:cNvPr id="2" name="תמונה 1" descr="הורדת הדגל 1948.jpg"/>
          <p:cNvPicPr>
            <a:picLocks noChangeAspect="1"/>
          </p:cNvPicPr>
          <p:nvPr/>
        </p:nvPicPr>
        <p:blipFill>
          <a:blip r:embed="rId4" cstate="print"/>
          <a:stretch>
            <a:fillRect/>
          </a:stretch>
        </p:blipFill>
        <p:spPr>
          <a:xfrm>
            <a:off x="1763688" y="1628800"/>
            <a:ext cx="6417840" cy="4142424"/>
          </a:xfrm>
          <a:prstGeom prst="rect">
            <a:avLst/>
          </a:prstGeom>
        </p:spPr>
      </p:pic>
      <p:sp>
        <p:nvSpPr>
          <p:cNvPr id="3" name="TextBox 2"/>
          <p:cNvSpPr txBox="1"/>
          <p:nvPr/>
        </p:nvSpPr>
        <p:spPr>
          <a:xfrm>
            <a:off x="3275856" y="5805264"/>
            <a:ext cx="4680520" cy="923330"/>
          </a:xfrm>
          <a:prstGeom prst="rect">
            <a:avLst/>
          </a:prstGeom>
          <a:noFill/>
        </p:spPr>
        <p:txBody>
          <a:bodyPr wrap="square" rtlCol="1">
            <a:spAutoFit/>
          </a:bodyPr>
          <a:lstStyle/>
          <a:p>
            <a:pPr algn="ctr"/>
            <a:r>
              <a:rPr lang="he-IL" dirty="0" smtClean="0">
                <a:solidFill>
                  <a:srgbClr val="820000"/>
                </a:solidFill>
              </a:rPr>
              <a:t>הורדת הדגל הבריטי ע"י צוות ה- </a:t>
            </a:r>
            <a:r>
              <a:rPr lang="en-US" b="1" dirty="0" err="1" smtClean="0">
                <a:solidFill>
                  <a:srgbClr val="820000"/>
                </a:solidFill>
              </a:rPr>
              <a:t>Hms</a:t>
            </a:r>
            <a:r>
              <a:rPr lang="en-US" b="1" dirty="0" smtClean="0">
                <a:solidFill>
                  <a:srgbClr val="820000"/>
                </a:solidFill>
              </a:rPr>
              <a:t> </a:t>
            </a:r>
            <a:r>
              <a:rPr lang="en-US" b="1" i="1" dirty="0" smtClean="0">
                <a:solidFill>
                  <a:srgbClr val="820000"/>
                </a:solidFill>
              </a:rPr>
              <a:t>Phoebe</a:t>
            </a:r>
            <a:r>
              <a:rPr lang="he-IL" b="1" i="1" dirty="0" smtClean="0">
                <a:solidFill>
                  <a:srgbClr val="820000"/>
                </a:solidFill>
              </a:rPr>
              <a:t>  </a:t>
            </a:r>
            <a:r>
              <a:rPr lang="he-IL" dirty="0" smtClean="0">
                <a:solidFill>
                  <a:srgbClr val="820000"/>
                </a:solidFill>
              </a:rPr>
              <a:t> </a:t>
            </a:r>
          </a:p>
          <a:p>
            <a:pPr algn="ctr"/>
            <a:r>
              <a:rPr lang="he-IL" dirty="0" smtClean="0">
                <a:solidFill>
                  <a:srgbClr val="820000"/>
                </a:solidFill>
              </a:rPr>
              <a:t>חיפה 30 יוני 1948 * .</a:t>
            </a:r>
          </a:p>
          <a:p>
            <a:pPr algn="ctr"/>
            <a:r>
              <a:rPr lang="he-IL" sz="1600" dirty="0" smtClean="0">
                <a:solidFill>
                  <a:srgbClr val="820000"/>
                </a:solidFill>
              </a:rPr>
              <a:t>סוף תקופת המנדט הבריטי בארץ 14/15 מאי 1948</a:t>
            </a:r>
            <a:r>
              <a:rPr lang="he-IL" dirty="0" smtClean="0">
                <a:solidFill>
                  <a:srgbClr val="820000"/>
                </a:solidFill>
              </a:rPr>
              <a:t> </a:t>
            </a:r>
            <a:endParaRPr lang="he-IL" dirty="0">
              <a:solidFill>
                <a:srgbClr val="820000"/>
              </a:solidFill>
            </a:endParaRPr>
          </a:p>
        </p:txBody>
      </p:sp>
      <p:pic>
        <p:nvPicPr>
          <p:cNvPr id="7" name="תמונה 6" descr="1948 Brit flag lowred.jpg"/>
          <p:cNvPicPr>
            <a:picLocks noChangeAspect="1"/>
          </p:cNvPicPr>
          <p:nvPr/>
        </p:nvPicPr>
        <p:blipFill>
          <a:blip r:embed="rId5" cstate="print"/>
          <a:stretch>
            <a:fillRect/>
          </a:stretch>
        </p:blipFill>
        <p:spPr>
          <a:xfrm>
            <a:off x="6948264" y="0"/>
            <a:ext cx="2195736" cy="2072775"/>
          </a:xfrm>
          <a:prstGeom prst="rect">
            <a:avLst/>
          </a:prstGeom>
        </p:spPr>
      </p:pic>
      <p:pic>
        <p:nvPicPr>
          <p:cNvPr id="8" name="תמונה 7" descr="document_20070724_12.jpg"/>
          <p:cNvPicPr>
            <a:picLocks noChangeAspect="1"/>
          </p:cNvPicPr>
          <p:nvPr/>
        </p:nvPicPr>
        <p:blipFill>
          <a:blip r:embed="rId6" cstate="print"/>
          <a:stretch>
            <a:fillRect/>
          </a:stretch>
        </p:blipFill>
        <p:spPr>
          <a:xfrm>
            <a:off x="3914810" y="0"/>
            <a:ext cx="2720320" cy="2060848"/>
          </a:xfrm>
          <a:prstGeom prst="rect">
            <a:avLst/>
          </a:prstGeom>
        </p:spPr>
      </p:pic>
      <p:sp>
        <p:nvSpPr>
          <p:cNvPr id="9" name="TextBox 8"/>
          <p:cNvSpPr txBox="1"/>
          <p:nvPr/>
        </p:nvSpPr>
        <p:spPr>
          <a:xfrm>
            <a:off x="179512" y="6021288"/>
            <a:ext cx="2664296" cy="738664"/>
          </a:xfrm>
          <a:prstGeom prst="rect">
            <a:avLst/>
          </a:prstGeom>
          <a:noFill/>
        </p:spPr>
        <p:txBody>
          <a:bodyPr wrap="square" rtlCol="1">
            <a:spAutoFit/>
          </a:bodyPr>
          <a:lstStyle/>
          <a:p>
            <a:r>
              <a:rPr lang="he-IL" sz="1400" dirty="0" smtClean="0">
                <a:solidFill>
                  <a:srgbClr val="820000"/>
                </a:solidFill>
              </a:rPr>
              <a:t>* גם לאחר סיומו הרשמי של המנדט המשיכו הבריטים להחזיק במובלעות צבאיות, </a:t>
            </a:r>
            <a:r>
              <a:rPr lang="he-IL" sz="1400" dirty="0" err="1" smtClean="0">
                <a:solidFill>
                  <a:srgbClr val="820000"/>
                </a:solidFill>
              </a:rPr>
              <a:t>בינהן</a:t>
            </a:r>
            <a:r>
              <a:rPr lang="he-IL" sz="1400" dirty="0" smtClean="0">
                <a:solidFill>
                  <a:srgbClr val="820000"/>
                </a:solidFill>
              </a:rPr>
              <a:t> נמל חיפה.   </a:t>
            </a:r>
            <a:endParaRPr lang="he-IL" sz="1400" dirty="0">
              <a:solidFill>
                <a:srgbClr val="820000"/>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4" name="תמונה 3" descr="דגל הצי הבריטי 1900 - 1919.jpg">
            <a:hlinkClick r:id="rId3" action="ppaction://hlinksldjump"/>
          </p:cNvPr>
          <p:cNvPicPr>
            <a:picLocks noChangeAspect="1"/>
          </p:cNvPicPr>
          <p:nvPr/>
        </p:nvPicPr>
        <p:blipFill>
          <a:blip r:embed="rId4" cstate="print"/>
          <a:stretch>
            <a:fillRect/>
          </a:stretch>
        </p:blipFill>
        <p:spPr>
          <a:xfrm>
            <a:off x="7452320" y="584684"/>
            <a:ext cx="1463427" cy="731714"/>
          </a:xfrm>
          <a:prstGeom prst="rect">
            <a:avLst/>
          </a:prstGeom>
          <a:ln>
            <a:solidFill>
              <a:srgbClr val="FF0000"/>
            </a:solidFill>
          </a:ln>
        </p:spPr>
      </p:pic>
      <p:sp>
        <p:nvSpPr>
          <p:cNvPr id="5" name="TextBox 4"/>
          <p:cNvSpPr txBox="1"/>
          <p:nvPr/>
        </p:nvSpPr>
        <p:spPr>
          <a:xfrm>
            <a:off x="8244408" y="980728"/>
            <a:ext cx="504056" cy="369332"/>
          </a:xfrm>
          <a:prstGeom prst="rect">
            <a:avLst/>
          </a:prstGeom>
          <a:noFill/>
        </p:spPr>
        <p:txBody>
          <a:bodyPr wrap="square" rtlCol="1">
            <a:spAutoFit/>
          </a:bodyPr>
          <a:lstStyle/>
          <a:p>
            <a:r>
              <a:rPr lang="en-US" dirty="0" smtClean="0"/>
              <a:t>19</a:t>
            </a:r>
            <a:endParaRPr lang="he-IL" dirty="0"/>
          </a:p>
        </p:txBody>
      </p:sp>
      <p:sp>
        <p:nvSpPr>
          <p:cNvPr id="6" name="TextBox 5"/>
          <p:cNvSpPr txBox="1"/>
          <p:nvPr/>
        </p:nvSpPr>
        <p:spPr>
          <a:xfrm>
            <a:off x="5148064" y="548680"/>
            <a:ext cx="1944216" cy="400110"/>
          </a:xfrm>
          <a:prstGeom prst="rect">
            <a:avLst/>
          </a:prstGeom>
          <a:noFill/>
        </p:spPr>
        <p:txBody>
          <a:bodyPr wrap="square" rtlCol="1">
            <a:spAutoFit/>
          </a:bodyPr>
          <a:lstStyle/>
          <a:p>
            <a:r>
              <a:rPr lang="en-US" sz="2000" b="1" dirty="0" err="1" smtClean="0"/>
              <a:t>Hms</a:t>
            </a:r>
            <a:r>
              <a:rPr lang="en-US" sz="2000" b="1" dirty="0" smtClean="0"/>
              <a:t> </a:t>
            </a:r>
            <a:r>
              <a:rPr lang="en-US" sz="2000" b="1" i="1" dirty="0" smtClean="0"/>
              <a:t>Providence</a:t>
            </a:r>
            <a:endParaRPr lang="he-IL" i="1" dirty="0">
              <a:solidFill>
                <a:srgbClr val="FF0000"/>
              </a:solidFill>
            </a:endParaRPr>
          </a:p>
        </p:txBody>
      </p:sp>
      <p:sp>
        <p:nvSpPr>
          <p:cNvPr id="7" name="TextBox 6"/>
          <p:cNvSpPr txBox="1"/>
          <p:nvPr/>
        </p:nvSpPr>
        <p:spPr>
          <a:xfrm>
            <a:off x="0" y="1412776"/>
            <a:ext cx="8892480" cy="3139321"/>
          </a:xfrm>
          <a:prstGeom prst="rect">
            <a:avLst/>
          </a:prstGeom>
          <a:noFill/>
        </p:spPr>
        <p:txBody>
          <a:bodyPr wrap="square" rtlCol="1">
            <a:spAutoFit/>
          </a:bodyPr>
          <a:lstStyle/>
          <a:p>
            <a:r>
              <a:rPr lang="he-IL" dirty="0" smtClean="0"/>
              <a:t>סוג: שולת מוקשים  </a:t>
            </a:r>
            <a:r>
              <a:rPr lang="en-US" b="1" dirty="0" smtClean="0"/>
              <a:t>Minesweeper</a:t>
            </a:r>
            <a:r>
              <a:rPr lang="he-IL" dirty="0" smtClean="0"/>
              <a:t> </a:t>
            </a:r>
          </a:p>
          <a:p>
            <a:r>
              <a:rPr lang="he-IL" dirty="0" smtClean="0"/>
              <a:t>דגם: </a:t>
            </a:r>
            <a:r>
              <a:rPr lang="en-US" b="1" dirty="0" err="1" smtClean="0"/>
              <a:t>Algerine</a:t>
            </a:r>
            <a:endParaRPr lang="en-US" dirty="0" smtClean="0"/>
          </a:p>
          <a:p>
            <a:r>
              <a:rPr lang="he-IL" dirty="0" smtClean="0"/>
              <a:t>דגל/ נס ( </a:t>
            </a:r>
            <a:r>
              <a:rPr lang="en-US" dirty="0" smtClean="0"/>
              <a:t>Pennant</a:t>
            </a:r>
            <a:r>
              <a:rPr lang="he-IL" dirty="0" smtClean="0"/>
              <a:t> ): </a:t>
            </a:r>
            <a:r>
              <a:rPr lang="en-GB" b="1" dirty="0" smtClean="0"/>
              <a:t>J 325</a:t>
            </a:r>
            <a:r>
              <a:rPr lang="he-IL" b="1" dirty="0" smtClean="0"/>
              <a:t> </a:t>
            </a:r>
            <a:endParaRPr lang="he-IL" dirty="0" smtClean="0"/>
          </a:p>
          <a:p>
            <a:r>
              <a:rPr lang="he-IL" dirty="0" smtClean="0"/>
              <a:t>ההזמנה לבנות אותה התבצעה ב- 15 מאי 1944. </a:t>
            </a:r>
          </a:p>
          <a:p>
            <a:r>
              <a:rPr lang="he-IL" dirty="0" smtClean="0"/>
              <a:t>מספנות: </a:t>
            </a:r>
            <a:r>
              <a:rPr lang="en-US" dirty="0" err="1" smtClean="0"/>
              <a:t>Redfern</a:t>
            </a:r>
            <a:r>
              <a:rPr lang="en-US" dirty="0" smtClean="0"/>
              <a:t> Construction Ltd, Toronto</a:t>
            </a:r>
            <a:endParaRPr lang="he-IL" dirty="0" smtClean="0"/>
          </a:p>
          <a:p>
            <a:r>
              <a:rPr lang="he-IL" dirty="0" smtClean="0"/>
              <a:t>השידרה הונחה</a:t>
            </a:r>
            <a:r>
              <a:rPr lang="he-IL" sz="1400" dirty="0" smtClean="0"/>
              <a:t>:  </a:t>
            </a:r>
            <a:r>
              <a:rPr lang="he-IL" dirty="0" smtClean="0"/>
              <a:t>17 יולי 1943. </a:t>
            </a:r>
          </a:p>
          <a:p>
            <a:r>
              <a:rPr lang="he-IL" dirty="0" smtClean="0"/>
              <a:t>הושקה: 27 אוקטובר 1943.  </a:t>
            </a:r>
          </a:p>
          <a:p>
            <a:r>
              <a:rPr lang="he-IL" dirty="0" smtClean="0"/>
              <a:t>הבנייה הושלמה: 15 מאי 1944. </a:t>
            </a:r>
          </a:p>
          <a:p>
            <a:r>
              <a:rPr lang="he-IL" dirty="0" smtClean="0"/>
              <a:t>מהירות: 16 קשרים    </a:t>
            </a:r>
          </a:p>
          <a:p>
            <a:r>
              <a:rPr lang="he-IL" dirty="0" smtClean="0"/>
              <a:t>אורך :  77.72 מ '         </a:t>
            </a:r>
            <a:br>
              <a:rPr lang="he-IL" dirty="0" smtClean="0"/>
            </a:br>
            <a:r>
              <a:rPr lang="he-IL" dirty="0" smtClean="0"/>
              <a:t>רוחב:  10.82 מ ' </a:t>
            </a:r>
            <a:endParaRPr lang="he-IL" dirty="0"/>
          </a:p>
        </p:txBody>
      </p:sp>
      <p:pic>
        <p:nvPicPr>
          <p:cNvPr id="8" name="תמונה 7" descr="rn_1.gif">
            <a:hlinkClick r:id="rId5" action="ppaction://hlinksldjump"/>
          </p:cNvPr>
          <p:cNvPicPr>
            <a:picLocks noChangeAspect="1"/>
          </p:cNvPicPr>
          <p:nvPr/>
        </p:nvPicPr>
        <p:blipFill>
          <a:blip r:embed="rId6" cstate="print"/>
          <a:stretch>
            <a:fillRect/>
          </a:stretch>
        </p:blipFill>
        <p:spPr>
          <a:xfrm>
            <a:off x="8100392" y="6237312"/>
            <a:ext cx="714375" cy="476250"/>
          </a:xfrm>
          <a:prstGeom prst="rect">
            <a:avLst/>
          </a:prstGeom>
        </p:spPr>
      </p:pic>
      <p:sp>
        <p:nvSpPr>
          <p:cNvPr id="10" name="TextBox 9"/>
          <p:cNvSpPr txBox="1"/>
          <p:nvPr/>
        </p:nvSpPr>
        <p:spPr>
          <a:xfrm>
            <a:off x="3347864" y="620688"/>
            <a:ext cx="1656184" cy="307777"/>
          </a:xfrm>
          <a:prstGeom prst="rect">
            <a:avLst/>
          </a:prstGeom>
          <a:noFill/>
        </p:spPr>
        <p:txBody>
          <a:bodyPr wrap="square" rtlCol="1">
            <a:spAutoFit/>
          </a:bodyPr>
          <a:lstStyle/>
          <a:p>
            <a:r>
              <a:rPr lang="he-IL" sz="1400" b="1" dirty="0" smtClean="0"/>
              <a:t>{ השגחה עליונה }</a:t>
            </a:r>
            <a:endParaRPr lang="he-IL" sz="1400" b="1" dirty="0"/>
          </a:p>
        </p:txBody>
      </p:sp>
      <p:sp>
        <p:nvSpPr>
          <p:cNvPr id="9" name="TextBox 8"/>
          <p:cNvSpPr txBox="1"/>
          <p:nvPr/>
        </p:nvSpPr>
        <p:spPr>
          <a:xfrm>
            <a:off x="251520" y="908720"/>
            <a:ext cx="3636912" cy="523220"/>
          </a:xfrm>
          <a:prstGeom prst="rect">
            <a:avLst/>
          </a:prstGeom>
          <a:noFill/>
        </p:spPr>
        <p:txBody>
          <a:bodyPr wrap="square" rtlCol="1">
            <a:spAutoFit/>
          </a:bodyPr>
          <a:lstStyle/>
          <a:p>
            <a:r>
              <a:rPr lang="he-IL" sz="1400" dirty="0" smtClean="0"/>
              <a:t>תחילה ניתן לה השם:  </a:t>
            </a:r>
            <a:r>
              <a:rPr lang="en-US" sz="1400" dirty="0" smtClean="0"/>
              <a:t>   HMCS  (</a:t>
            </a:r>
            <a:r>
              <a:rPr lang="en-US" sz="1400" i="1" dirty="0" smtClean="0"/>
              <a:t>RCN</a:t>
            </a:r>
            <a:r>
              <a:rPr lang="en-US" sz="1400" dirty="0" smtClean="0"/>
              <a:t>) </a:t>
            </a:r>
            <a:r>
              <a:rPr lang="en-US" sz="1400" i="1" dirty="0" smtClean="0"/>
              <a:t>Forrest Hill</a:t>
            </a:r>
            <a:r>
              <a:rPr lang="en-US" sz="1400" dirty="0" smtClean="0"/>
              <a:t/>
            </a:r>
            <a:br>
              <a:rPr lang="en-US" sz="1400" dirty="0" smtClean="0"/>
            </a:br>
            <a:r>
              <a:rPr lang="he-IL" sz="1400" dirty="0" smtClean="0"/>
              <a:t>שמה שונה ל- </a:t>
            </a:r>
            <a:r>
              <a:rPr lang="en-US" sz="1400" i="1" dirty="0" smtClean="0"/>
              <a:t>Providence</a:t>
            </a:r>
            <a:r>
              <a:rPr lang="he-IL" sz="1400" dirty="0" smtClean="0"/>
              <a:t> ב- יוני 1943</a:t>
            </a:r>
            <a:endParaRPr lang="he-IL" sz="1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5796136" y="1844824"/>
            <a:ext cx="2880320" cy="892552"/>
          </a:xfrm>
          <a:prstGeom prst="rect">
            <a:avLst/>
          </a:prstGeom>
          <a:solidFill>
            <a:schemeClr val="bg1"/>
          </a:solidFill>
          <a:ln w="44450">
            <a:solidFill>
              <a:srgbClr val="FF0000"/>
            </a:solidFill>
          </a:ln>
        </p:spPr>
        <p:txBody>
          <a:bodyPr wrap="square" rtlCol="1">
            <a:spAutoFit/>
          </a:bodyPr>
          <a:lstStyle/>
          <a:p>
            <a:pPr algn="ctr"/>
            <a:r>
              <a:rPr lang="en-US" sz="2400" b="1" dirty="0" smtClean="0"/>
              <a:t>Minesweeper</a:t>
            </a:r>
          </a:p>
          <a:p>
            <a:pPr algn="ctr"/>
            <a:r>
              <a:rPr lang="en-US" sz="2800" dirty="0" smtClean="0"/>
              <a:t> </a:t>
            </a:r>
            <a:r>
              <a:rPr lang="en-US" sz="2800" b="1" dirty="0" err="1" smtClean="0"/>
              <a:t>Hms</a:t>
            </a:r>
            <a:r>
              <a:rPr lang="en-US" sz="2800" b="1" dirty="0" smtClean="0"/>
              <a:t> </a:t>
            </a:r>
            <a:r>
              <a:rPr lang="en-US" sz="2800" b="1" i="1" dirty="0" smtClean="0"/>
              <a:t>Providence</a:t>
            </a:r>
            <a:endParaRPr lang="he-IL" sz="2800" dirty="0" smtClean="0">
              <a:solidFill>
                <a:srgbClr val="FF0000"/>
              </a:solidFill>
            </a:endParaRPr>
          </a:p>
        </p:txBody>
      </p:sp>
      <p:sp>
        <p:nvSpPr>
          <p:cNvPr id="4" name="TextBox 3"/>
          <p:cNvSpPr txBox="1"/>
          <p:nvPr/>
        </p:nvSpPr>
        <p:spPr>
          <a:xfrm>
            <a:off x="179512" y="1916832"/>
            <a:ext cx="4032448" cy="369332"/>
          </a:xfrm>
          <a:prstGeom prst="rect">
            <a:avLst/>
          </a:prstGeom>
          <a:noFill/>
        </p:spPr>
        <p:txBody>
          <a:bodyPr wrap="square" rtlCol="1">
            <a:spAutoFit/>
          </a:bodyPr>
          <a:lstStyle/>
          <a:p>
            <a:r>
              <a:rPr lang="he-IL" dirty="0" smtClean="0">
                <a:solidFill>
                  <a:srgbClr val="00B050"/>
                </a:solidFill>
              </a:rPr>
              <a:t>עזרה בהצלת מעפילי  </a:t>
            </a:r>
            <a:r>
              <a:rPr lang="he-IL" b="1" dirty="0" smtClean="0">
                <a:solidFill>
                  <a:srgbClr val="00B050"/>
                </a:solidFill>
                <a:latin typeface="Guttman Mantova-Decor" pitchFamily="2" charset="-79"/>
                <a:cs typeface="Guttman Mantova-Decor" pitchFamily="2" charset="-79"/>
              </a:rPr>
              <a:t>'רפיח'  </a:t>
            </a:r>
            <a:r>
              <a:rPr lang="he-IL" dirty="0" smtClean="0">
                <a:solidFill>
                  <a:srgbClr val="00B050"/>
                </a:solidFill>
              </a:rPr>
              <a:t>7.12.1946     </a:t>
            </a:r>
          </a:p>
        </p:txBody>
      </p:sp>
      <p:sp>
        <p:nvSpPr>
          <p:cNvPr id="7" name="TextBox 6"/>
          <p:cNvSpPr txBox="1"/>
          <p:nvPr/>
        </p:nvSpPr>
        <p:spPr>
          <a:xfrm>
            <a:off x="251520" y="620688"/>
            <a:ext cx="4032448" cy="369332"/>
          </a:xfrm>
          <a:prstGeom prst="rect">
            <a:avLst/>
          </a:prstGeom>
          <a:noFill/>
        </p:spPr>
        <p:txBody>
          <a:bodyPr wrap="square" rtlCol="1">
            <a:spAutoFit/>
          </a:bodyPr>
          <a:lstStyle/>
          <a:p>
            <a:r>
              <a:rPr lang="he-IL" dirty="0" smtClean="0"/>
              <a:t>יירטה את  </a:t>
            </a:r>
            <a:r>
              <a:rPr lang="he-IL" b="1" dirty="0" smtClean="0">
                <a:latin typeface="Guttman Mantova-Decor" pitchFamily="2" charset="-79"/>
                <a:cs typeface="Guttman Mantova-Decor" pitchFamily="2" charset="-79"/>
              </a:rPr>
              <a:t>'לטרון</a:t>
            </a:r>
            <a:r>
              <a:rPr lang="he-IL" b="1" smtClean="0">
                <a:latin typeface="Guttman Mantova-Decor" pitchFamily="2" charset="-79"/>
                <a:cs typeface="Guttman Mantova-Decor" pitchFamily="2" charset="-79"/>
              </a:rPr>
              <a:t>'</a:t>
            </a:r>
            <a:r>
              <a:rPr lang="he-IL" smtClean="0"/>
              <a:t>  1.11.1946    </a:t>
            </a:r>
            <a:endParaRPr lang="he-IL" dirty="0" smtClean="0"/>
          </a:p>
        </p:txBody>
      </p:sp>
      <p:pic>
        <p:nvPicPr>
          <p:cNvPr id="8" name="תמונה 7" descr="Lieutenant William E. Messinger.jpg"/>
          <p:cNvPicPr>
            <a:picLocks noChangeAspect="1"/>
          </p:cNvPicPr>
          <p:nvPr/>
        </p:nvPicPr>
        <p:blipFill>
          <a:blip r:embed="rId4" cstate="print"/>
          <a:stretch>
            <a:fillRect/>
          </a:stretch>
        </p:blipFill>
        <p:spPr>
          <a:xfrm>
            <a:off x="6228184" y="3717032"/>
            <a:ext cx="2724894" cy="2897472"/>
          </a:xfrm>
          <a:prstGeom prst="rect">
            <a:avLst/>
          </a:prstGeom>
        </p:spPr>
      </p:pic>
      <p:sp>
        <p:nvSpPr>
          <p:cNvPr id="9" name="TextBox 8"/>
          <p:cNvSpPr txBox="1"/>
          <p:nvPr/>
        </p:nvSpPr>
        <p:spPr>
          <a:xfrm>
            <a:off x="3779912" y="5013176"/>
            <a:ext cx="2232248" cy="369332"/>
          </a:xfrm>
          <a:prstGeom prst="rect">
            <a:avLst/>
          </a:prstGeom>
          <a:noFill/>
        </p:spPr>
        <p:txBody>
          <a:bodyPr wrap="square" rtlCol="1">
            <a:spAutoFit/>
          </a:bodyPr>
          <a:lstStyle/>
          <a:p>
            <a:r>
              <a:rPr lang="he-IL" dirty="0" smtClean="0"/>
              <a:t>מפקד האניה</a:t>
            </a:r>
            <a:endParaRPr lang="he-IL" dirty="0"/>
          </a:p>
        </p:txBody>
      </p:sp>
      <p:sp>
        <p:nvSpPr>
          <p:cNvPr id="10" name="TextBox 9"/>
          <p:cNvSpPr txBox="1"/>
          <p:nvPr/>
        </p:nvSpPr>
        <p:spPr>
          <a:xfrm>
            <a:off x="3059832" y="5301208"/>
            <a:ext cx="2952328" cy="369332"/>
          </a:xfrm>
          <a:prstGeom prst="rect">
            <a:avLst/>
          </a:prstGeom>
          <a:noFill/>
        </p:spPr>
        <p:txBody>
          <a:bodyPr wrap="square" rtlCol="1">
            <a:spAutoFit/>
          </a:bodyPr>
          <a:lstStyle/>
          <a:p>
            <a:r>
              <a:rPr lang="he-IL" dirty="0" smtClean="0"/>
              <a:t>סרן וויליאם </a:t>
            </a:r>
            <a:r>
              <a:rPr lang="he-IL" dirty="0" err="1" smtClean="0"/>
              <a:t>מסינג'ר</a:t>
            </a:r>
            <a:endParaRPr lang="he-IL" dirty="0"/>
          </a:p>
        </p:txBody>
      </p:sp>
      <p:sp>
        <p:nvSpPr>
          <p:cNvPr id="11" name="TextBox 10"/>
          <p:cNvSpPr txBox="1"/>
          <p:nvPr/>
        </p:nvSpPr>
        <p:spPr>
          <a:xfrm>
            <a:off x="2483768" y="5589240"/>
            <a:ext cx="3528392" cy="369332"/>
          </a:xfrm>
          <a:prstGeom prst="rect">
            <a:avLst/>
          </a:prstGeom>
          <a:noFill/>
        </p:spPr>
        <p:txBody>
          <a:bodyPr wrap="square" rtlCol="1">
            <a:spAutoFit/>
          </a:bodyPr>
          <a:lstStyle/>
          <a:p>
            <a:r>
              <a:rPr lang="en-US" dirty="0" smtClean="0"/>
              <a:t>Lieutenant William E. </a:t>
            </a:r>
            <a:r>
              <a:rPr lang="en-US" dirty="0" err="1" smtClean="0"/>
              <a:t>Messinger</a:t>
            </a:r>
            <a:endParaRPr lang="he-IL" dirty="0"/>
          </a:p>
        </p:txBody>
      </p:sp>
      <p:sp>
        <p:nvSpPr>
          <p:cNvPr id="12" name="TextBox 11"/>
          <p:cNvSpPr txBox="1"/>
          <p:nvPr/>
        </p:nvSpPr>
        <p:spPr>
          <a:xfrm>
            <a:off x="2627784" y="5877272"/>
            <a:ext cx="3384376" cy="369332"/>
          </a:xfrm>
          <a:prstGeom prst="rect">
            <a:avLst/>
          </a:prstGeom>
          <a:noFill/>
        </p:spPr>
        <p:txBody>
          <a:bodyPr wrap="square" rtlCol="1">
            <a:spAutoFit/>
          </a:bodyPr>
          <a:lstStyle/>
          <a:p>
            <a:r>
              <a:rPr lang="he-IL" dirty="0" smtClean="0"/>
              <a:t>פיקד על הצלת מעפילי 'רפיח'</a:t>
            </a:r>
            <a:endParaRPr lang="he-IL" dirty="0"/>
          </a:p>
        </p:txBody>
      </p:sp>
      <p:sp>
        <p:nvSpPr>
          <p:cNvPr id="13" name="TextBox 12"/>
          <p:cNvSpPr txBox="1"/>
          <p:nvPr/>
        </p:nvSpPr>
        <p:spPr>
          <a:xfrm>
            <a:off x="251520" y="3356992"/>
            <a:ext cx="4032448" cy="369332"/>
          </a:xfrm>
          <a:prstGeom prst="rect">
            <a:avLst/>
          </a:prstGeom>
          <a:noFill/>
        </p:spPr>
        <p:txBody>
          <a:bodyPr wrap="square" rtlCol="1">
            <a:spAutoFit/>
          </a:bodyPr>
          <a:lstStyle/>
          <a:p>
            <a:r>
              <a:rPr lang="he-IL" dirty="0" smtClean="0"/>
              <a:t>עזרה ביירוט  </a:t>
            </a:r>
            <a:r>
              <a:rPr lang="he-IL" b="1" dirty="0" smtClean="0">
                <a:latin typeface="Guttman Mantova-Decor" pitchFamily="2" charset="-79"/>
                <a:cs typeface="Guttman Mantova-Decor" pitchFamily="2" charset="-79"/>
              </a:rPr>
              <a:t>'שיבת ציון'  </a:t>
            </a:r>
            <a:r>
              <a:rPr lang="he-IL" dirty="0" smtClean="0"/>
              <a:t>28.7.1947    </a:t>
            </a:r>
          </a:p>
        </p:txBody>
      </p:sp>
      <p:pic>
        <p:nvPicPr>
          <p:cNvPr id="14" name="תמונה 13" descr="rn_1.gif">
            <a:hlinkClick r:id="rId5" action="ppaction://hlinksldjump"/>
          </p:cNvPr>
          <p:cNvPicPr>
            <a:picLocks noChangeAspect="1"/>
          </p:cNvPicPr>
          <p:nvPr/>
        </p:nvPicPr>
        <p:blipFill>
          <a:blip r:embed="rId6" cstate="print"/>
          <a:stretch>
            <a:fillRect/>
          </a:stretch>
        </p:blipFill>
        <p:spPr>
          <a:xfrm>
            <a:off x="971600" y="5949280"/>
            <a:ext cx="714375" cy="476250"/>
          </a:xfrm>
          <a:prstGeom prst="rect">
            <a:avLst/>
          </a:prstGeom>
        </p:spPr>
      </p:pic>
      <p:pic>
        <p:nvPicPr>
          <p:cNvPr id="15" name="תמונה 14" descr="Goldstar.gif"/>
          <p:cNvPicPr>
            <a:picLocks noChangeAspect="1"/>
          </p:cNvPicPr>
          <p:nvPr/>
        </p:nvPicPr>
        <p:blipFill>
          <a:blip r:embed="rId7" cstate="print"/>
          <a:stretch>
            <a:fillRect/>
          </a:stretch>
        </p:blipFill>
        <p:spPr>
          <a:xfrm>
            <a:off x="4355976" y="1916832"/>
            <a:ext cx="495300" cy="485775"/>
          </a:xfrm>
          <a:prstGeom prst="rect">
            <a:avLst/>
          </a:prstGeom>
        </p:spPr>
      </p:pic>
      <p:pic>
        <p:nvPicPr>
          <p:cNvPr id="16" name="תמונה 15" descr="Destroyer שמאלה.jpg"/>
          <p:cNvPicPr>
            <a:picLocks noChangeAspect="1"/>
          </p:cNvPicPr>
          <p:nvPr/>
        </p:nvPicPr>
        <p:blipFill>
          <a:blip r:embed="rId8" cstate="print"/>
          <a:stretch>
            <a:fillRect/>
          </a:stretch>
        </p:blipFill>
        <p:spPr>
          <a:xfrm>
            <a:off x="6516216" y="1268760"/>
            <a:ext cx="1292374" cy="435101"/>
          </a:xfrm>
          <a:prstGeom prst="rect">
            <a:avLst/>
          </a:prstGeom>
          <a:scene3d>
            <a:camera prst="orthographicFront">
              <a:rot lat="0" lon="0" rev="21299999"/>
            </a:camera>
            <a:lightRig rig="threePt" dir="t"/>
          </a:scene3d>
        </p:spPr>
      </p:pic>
      <p:pic>
        <p:nvPicPr>
          <p:cNvPr id="17" name="תמונה 16" descr="Destroyer שמאלה.jpg"/>
          <p:cNvPicPr>
            <a:picLocks noChangeAspect="1"/>
          </p:cNvPicPr>
          <p:nvPr/>
        </p:nvPicPr>
        <p:blipFill>
          <a:blip r:embed="rId8" cstate="print"/>
          <a:stretch>
            <a:fillRect/>
          </a:stretch>
        </p:blipFill>
        <p:spPr>
          <a:xfrm>
            <a:off x="5724128" y="2924944"/>
            <a:ext cx="1292374" cy="435101"/>
          </a:xfrm>
          <a:prstGeom prst="rect">
            <a:avLst/>
          </a:prstGeom>
          <a:scene3d>
            <a:camera prst="orthographicFront">
              <a:rot lat="0" lon="0" rev="300000"/>
            </a:camera>
            <a:lightRig rig="threePt" dir="t"/>
          </a:scene3d>
        </p:spPr>
      </p:pic>
      <p:pic>
        <p:nvPicPr>
          <p:cNvPr id="18" name="תמונה 17" descr="uline.gif"/>
          <p:cNvPicPr>
            <a:picLocks noChangeAspect="1"/>
          </p:cNvPicPr>
          <p:nvPr/>
        </p:nvPicPr>
        <p:blipFill>
          <a:blip r:embed="rId9" cstate="print"/>
          <a:stretch>
            <a:fillRect/>
          </a:stretch>
        </p:blipFill>
        <p:spPr>
          <a:xfrm>
            <a:off x="251520" y="4149080"/>
            <a:ext cx="5772150" cy="238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nodeType="afterEffect">
                                  <p:stCondLst>
                                    <p:cond delay="0"/>
                                  </p:stCondLst>
                                  <p:childTnLst>
                                    <p:animMotion origin="layout" path="M 4.44444E-6 -3.33333E-6 C -0.09011 -0.03426 -0.179 -0.06898 -0.2125 -0.08402 " pathEditMode="relative" rAng="0" ptsTypes="aA">
                                      <p:cBhvr>
                                        <p:cTn id="9" dur="2000" fill="hold"/>
                                        <p:tgtEl>
                                          <p:spTgt spid="16"/>
                                        </p:tgtEl>
                                        <p:attrNameLst>
                                          <p:attrName>ppt_x</p:attrName>
                                          <p:attrName>ppt_y</p:attrName>
                                        </p:attrNameLst>
                                      </p:cBhvr>
                                      <p:rCtr x="-10600" y="-4200"/>
                                    </p:animMotion>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4"/>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500"/>
                                  </p:stCondLst>
                                  <p:childTnLst>
                                    <p:set>
                                      <p:cBhvr>
                                        <p:cTn id="21" dur="1" fill="hold">
                                          <p:stCondLst>
                                            <p:cond delay="0"/>
                                          </p:stCondLst>
                                        </p:cTn>
                                        <p:tgtEl>
                                          <p:spTgt spid="8"/>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9"/>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10"/>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11"/>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12"/>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13"/>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nodeType="afterEffect">
                                  <p:stCondLst>
                                    <p:cond delay="500"/>
                                  </p:stCondLst>
                                  <p:childTnLst>
                                    <p:set>
                                      <p:cBhvr>
                                        <p:cTn id="39" dur="1" fill="hold">
                                          <p:stCondLst>
                                            <p:cond delay="0"/>
                                          </p:stCondLst>
                                        </p:cTn>
                                        <p:tgtEl>
                                          <p:spTgt spid="17"/>
                                        </p:tgtEl>
                                        <p:attrNameLst>
                                          <p:attrName>style.visibility</p:attrName>
                                        </p:attrNameLst>
                                      </p:cBhvr>
                                      <p:to>
                                        <p:strVal val="visible"/>
                                      </p:to>
                                    </p:set>
                                  </p:childTnLst>
                                </p:cTn>
                              </p:par>
                            </p:childTnLst>
                          </p:cTn>
                        </p:par>
                        <p:par>
                          <p:cTn id="40" fill="hold">
                            <p:stCondLst>
                              <p:cond delay="6000"/>
                            </p:stCondLst>
                            <p:childTnLst>
                              <p:par>
                                <p:cTn id="41" presetID="0" presetClass="path" presetSubtype="0" accel="50000" decel="50000" fill="hold" nodeType="afterEffect">
                                  <p:stCondLst>
                                    <p:cond delay="0"/>
                                  </p:stCondLst>
                                  <p:childTnLst>
                                    <p:animMotion origin="layout" path="M -1.38889E-6 -1.85185E-6 C -0.06007 0.01273 -0.11927 0.0257 -0.14149 0.03148 " pathEditMode="relative" rAng="0" ptsTypes="aA">
                                      <p:cBhvr>
                                        <p:cTn id="42" dur="2000" fill="hold"/>
                                        <p:tgtEl>
                                          <p:spTgt spid="17"/>
                                        </p:tgtEl>
                                        <p:attrNameLst>
                                          <p:attrName>ppt_x</p:attrName>
                                          <p:attrName>ppt_y</p:attrName>
                                        </p:attrNameLst>
                                      </p:cBhvr>
                                      <p:rCtr x="-7100" y="1600"/>
                                    </p:animMotion>
                                  </p:childTnLst>
                                </p:cTn>
                              </p:par>
                            </p:childTnLst>
                          </p:cTn>
                        </p:par>
                        <p:par>
                          <p:cTn id="43" fill="hold">
                            <p:stCondLst>
                              <p:cond delay="8000"/>
                            </p:stCondLst>
                            <p:childTnLst>
                              <p:par>
                                <p:cTn id="44" presetID="1" presetClass="entr" presetSubtype="0" fill="hold" nodeType="afterEffect">
                                  <p:stCondLst>
                                    <p:cond delay="500"/>
                                  </p:stCondLst>
                                  <p:childTnLst>
                                    <p:set>
                                      <p:cBhvr>
                                        <p:cTn id="45"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0" grpId="0"/>
      <p:bldP spid="11" grpId="0"/>
      <p:bldP spid="12" grpId="0"/>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4932040" y="1124744"/>
            <a:ext cx="3960440" cy="2585323"/>
          </a:xfrm>
          <a:prstGeom prst="rect">
            <a:avLst/>
          </a:prstGeom>
          <a:noFill/>
        </p:spPr>
        <p:txBody>
          <a:bodyPr wrap="square" rtlCol="1">
            <a:spAutoFit/>
          </a:bodyPr>
          <a:lstStyle/>
          <a:p>
            <a:r>
              <a:rPr lang="he-IL" dirty="0" smtClean="0"/>
              <a:t>דחי: 850 טון</a:t>
            </a:r>
            <a:br>
              <a:rPr lang="he-IL" dirty="0" smtClean="0"/>
            </a:br>
            <a:r>
              <a:rPr lang="he-IL" dirty="0" smtClean="0"/>
              <a:t>אורך: 225 רגל (69 מ ')</a:t>
            </a:r>
            <a:br>
              <a:rPr lang="he-IL" dirty="0" smtClean="0"/>
            </a:br>
            <a:r>
              <a:rPr lang="he-IL" dirty="0" smtClean="0"/>
              <a:t>רוחב: 35 6 רגל (10.82 מ ')</a:t>
            </a:r>
            <a:br>
              <a:rPr lang="he-IL" dirty="0" smtClean="0"/>
            </a:br>
            <a:r>
              <a:rPr lang="he-IL" dirty="0" smtClean="0"/>
              <a:t>הינע: טורבינות מיועדות</a:t>
            </a:r>
            <a:br>
              <a:rPr lang="he-IL" dirty="0" smtClean="0"/>
            </a:br>
            <a:r>
              <a:rPr lang="he-IL" dirty="0" smtClean="0"/>
              <a:t>        שני צירים ( מדחפים )</a:t>
            </a:r>
            <a:br>
              <a:rPr lang="he-IL" dirty="0" smtClean="0"/>
            </a:br>
            <a:r>
              <a:rPr lang="he-IL" dirty="0" smtClean="0"/>
              <a:t>        2000 </a:t>
            </a:r>
            <a:r>
              <a:rPr lang="en-US" dirty="0" smtClean="0"/>
              <a:t>IHP</a:t>
            </a:r>
            <a:br>
              <a:rPr lang="en-US" dirty="0" smtClean="0"/>
            </a:br>
            <a:r>
              <a:rPr lang="he-IL" dirty="0" smtClean="0"/>
              <a:t>צוות: 85 מלחים </a:t>
            </a:r>
            <a:br>
              <a:rPr lang="he-IL" dirty="0" smtClean="0"/>
            </a:br>
            <a:r>
              <a:rPr lang="he-IL" dirty="0" smtClean="0"/>
              <a:t>חימוש: תותח 1 </a:t>
            </a:r>
            <a:r>
              <a:rPr lang="en-US" dirty="0" smtClean="0"/>
              <a:t>4 "AA </a:t>
            </a:r>
            <a:r>
              <a:rPr lang="he-IL" dirty="0" smtClean="0"/>
              <a:t/>
            </a:r>
            <a:br>
              <a:rPr lang="he-IL" dirty="0" smtClean="0"/>
            </a:br>
            <a:r>
              <a:rPr lang="he-IL" dirty="0" smtClean="0"/>
              <a:t> 4 תותחי 20 מ"מ </a:t>
            </a:r>
            <a:r>
              <a:rPr lang="en-US" dirty="0" smtClean="0"/>
              <a:t>20mm </a:t>
            </a:r>
            <a:r>
              <a:rPr lang="he-IL" dirty="0" smtClean="0"/>
              <a:t>   </a:t>
            </a:r>
            <a:endParaRPr lang="en-US" dirty="0"/>
          </a:p>
        </p:txBody>
      </p:sp>
      <p:sp>
        <p:nvSpPr>
          <p:cNvPr id="3" name="TextBox 2"/>
          <p:cNvSpPr txBox="1"/>
          <p:nvPr/>
        </p:nvSpPr>
        <p:spPr>
          <a:xfrm>
            <a:off x="179512" y="1196752"/>
            <a:ext cx="3888432" cy="2585323"/>
          </a:xfrm>
          <a:prstGeom prst="rect">
            <a:avLst/>
          </a:prstGeom>
          <a:noFill/>
        </p:spPr>
        <p:txBody>
          <a:bodyPr wrap="square" rtlCol="1">
            <a:spAutoFit/>
          </a:bodyPr>
          <a:lstStyle/>
          <a:p>
            <a:pPr algn="l" rtl="0"/>
            <a:r>
              <a:rPr lang="en-US" dirty="0" smtClean="0"/>
              <a:t>Displacement:  850 tons</a:t>
            </a:r>
          </a:p>
          <a:p>
            <a:pPr algn="l" rtl="0"/>
            <a:r>
              <a:rPr lang="en-US" dirty="0" smtClean="0"/>
              <a:t>Length:  225 ft (69 m)</a:t>
            </a:r>
          </a:p>
          <a:p>
            <a:pPr algn="l" rtl="0"/>
            <a:r>
              <a:rPr lang="en-US" dirty="0" smtClean="0"/>
              <a:t>Beam:  35 ft 6 in (10.82 m)</a:t>
            </a:r>
          </a:p>
          <a:p>
            <a:pPr algn="l" rtl="0"/>
            <a:r>
              <a:rPr lang="en-US" dirty="0" smtClean="0"/>
              <a:t>Propulsion:  Geared turbines</a:t>
            </a:r>
            <a:br>
              <a:rPr lang="en-US" dirty="0" smtClean="0"/>
            </a:br>
            <a:r>
              <a:rPr lang="en-US" dirty="0" smtClean="0"/>
              <a:t>                       two shafts</a:t>
            </a:r>
            <a:br>
              <a:rPr lang="en-US" dirty="0" smtClean="0"/>
            </a:br>
            <a:r>
              <a:rPr lang="en-US" dirty="0" smtClean="0"/>
              <a:t>                       2,000 </a:t>
            </a:r>
            <a:r>
              <a:rPr lang="en-US" dirty="0" err="1" smtClean="0"/>
              <a:t>ihp</a:t>
            </a:r>
            <a:endParaRPr lang="en-US" dirty="0" smtClean="0"/>
          </a:p>
          <a:p>
            <a:pPr algn="l" rtl="0"/>
            <a:r>
              <a:rPr lang="en-US" dirty="0" smtClean="0"/>
              <a:t>Complement:  85 men</a:t>
            </a:r>
          </a:p>
          <a:p>
            <a:pPr algn="l" rtl="0"/>
            <a:r>
              <a:rPr lang="en-US" dirty="0" smtClean="0"/>
              <a:t>Armament:  1 x 4" AA gun</a:t>
            </a:r>
          </a:p>
          <a:p>
            <a:pPr lvl="0" algn="l" rtl="0"/>
            <a:r>
              <a:rPr lang="en-US" dirty="0" smtClean="0"/>
              <a:t>                      4 x 20mm guns (4x1)</a:t>
            </a:r>
            <a:endParaRPr lang="en-US" dirty="0"/>
          </a:p>
        </p:txBody>
      </p:sp>
      <p:sp>
        <p:nvSpPr>
          <p:cNvPr id="4" name="TextBox 3"/>
          <p:cNvSpPr txBox="1"/>
          <p:nvPr/>
        </p:nvSpPr>
        <p:spPr>
          <a:xfrm>
            <a:off x="3779912" y="260648"/>
            <a:ext cx="1944216" cy="400110"/>
          </a:xfrm>
          <a:prstGeom prst="rect">
            <a:avLst/>
          </a:prstGeom>
          <a:noFill/>
        </p:spPr>
        <p:txBody>
          <a:bodyPr wrap="square" rtlCol="1">
            <a:spAutoFit/>
          </a:bodyPr>
          <a:lstStyle/>
          <a:p>
            <a:r>
              <a:rPr lang="en-US" sz="2000" b="1" dirty="0" err="1" smtClean="0"/>
              <a:t>Hms</a:t>
            </a:r>
            <a:r>
              <a:rPr lang="en-US" sz="2000" b="1" dirty="0" smtClean="0"/>
              <a:t> </a:t>
            </a:r>
            <a:r>
              <a:rPr lang="en-US" sz="2000" b="1" i="1" dirty="0" smtClean="0"/>
              <a:t>Providence</a:t>
            </a:r>
            <a:endParaRPr lang="he-IL" i="1" dirty="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hmsprovidence 1.jpg"/>
          <p:cNvPicPr>
            <a:picLocks noChangeAspect="1"/>
          </p:cNvPicPr>
          <p:nvPr/>
        </p:nvPicPr>
        <p:blipFill>
          <a:blip r:embed="rId2" cstate="print"/>
          <a:stretch>
            <a:fillRect/>
          </a:stretch>
        </p:blipFill>
        <p:spPr>
          <a:xfrm>
            <a:off x="0" y="635508"/>
            <a:ext cx="9144000" cy="5586984"/>
          </a:xfrm>
          <a:prstGeom prst="rect">
            <a:avLst/>
          </a:prstGeom>
        </p:spPr>
      </p:pic>
      <p:sp>
        <p:nvSpPr>
          <p:cNvPr id="3" name="TextBox 2"/>
          <p:cNvSpPr txBox="1"/>
          <p:nvPr/>
        </p:nvSpPr>
        <p:spPr>
          <a:xfrm>
            <a:off x="3275856" y="6237312"/>
            <a:ext cx="2736304" cy="400110"/>
          </a:xfrm>
          <a:prstGeom prst="rect">
            <a:avLst/>
          </a:prstGeom>
          <a:noFill/>
        </p:spPr>
        <p:txBody>
          <a:bodyPr wrap="square" rtlCol="1">
            <a:spAutoFit/>
          </a:bodyPr>
          <a:lstStyle/>
          <a:p>
            <a:pPr algn="ctr"/>
            <a:r>
              <a:rPr lang="en-US" sz="2000" b="1" dirty="0" err="1" smtClean="0"/>
              <a:t>Hms</a:t>
            </a:r>
            <a:r>
              <a:rPr lang="en-US" sz="2000" b="1" dirty="0" smtClean="0"/>
              <a:t> </a:t>
            </a:r>
            <a:r>
              <a:rPr lang="en-US" sz="2000" b="1" i="1" dirty="0" smtClean="0"/>
              <a:t>Providence</a:t>
            </a:r>
            <a:endParaRPr lang="he-IL" i="1" dirty="0">
              <a:solidFill>
                <a:srgbClr val="FF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121085.jpg"/>
          <p:cNvPicPr>
            <a:picLocks noChangeAspect="1"/>
          </p:cNvPicPr>
          <p:nvPr/>
        </p:nvPicPr>
        <p:blipFill>
          <a:blip r:embed="rId2" cstate="print"/>
          <a:stretch>
            <a:fillRect/>
          </a:stretch>
        </p:blipFill>
        <p:spPr>
          <a:xfrm>
            <a:off x="0" y="531495"/>
            <a:ext cx="9144000" cy="5795010"/>
          </a:xfrm>
          <a:prstGeom prst="rect">
            <a:avLst/>
          </a:prstGeom>
        </p:spPr>
      </p:pic>
      <p:pic>
        <p:nvPicPr>
          <p:cNvPr id="3" name="תמונה 2" descr="Providence Crest.jpg"/>
          <p:cNvPicPr>
            <a:picLocks noChangeAspect="1"/>
          </p:cNvPicPr>
          <p:nvPr/>
        </p:nvPicPr>
        <p:blipFill>
          <a:blip r:embed="rId3" cstate="print"/>
          <a:stretch>
            <a:fillRect/>
          </a:stretch>
        </p:blipFill>
        <p:spPr>
          <a:xfrm>
            <a:off x="179512" y="116632"/>
            <a:ext cx="1989348" cy="2331516"/>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ATHINA_1900s.jpg"/>
          <p:cNvPicPr>
            <a:picLocks noChangeAspect="1"/>
          </p:cNvPicPr>
          <p:nvPr/>
        </p:nvPicPr>
        <p:blipFill>
          <a:blip r:embed="rId2" cstate="print"/>
          <a:stretch>
            <a:fillRect/>
          </a:stretch>
        </p:blipFill>
        <p:spPr>
          <a:xfrm>
            <a:off x="1714500" y="1557337"/>
            <a:ext cx="5715000" cy="3743325"/>
          </a:xfrm>
          <a:prstGeom prst="rect">
            <a:avLst/>
          </a:prstGeom>
        </p:spPr>
      </p:pic>
      <p:sp>
        <p:nvSpPr>
          <p:cNvPr id="3" name="TextBox 2"/>
          <p:cNvSpPr txBox="1"/>
          <p:nvPr/>
        </p:nvSpPr>
        <p:spPr>
          <a:xfrm>
            <a:off x="2555776" y="5589240"/>
            <a:ext cx="3888432" cy="369332"/>
          </a:xfrm>
          <a:prstGeom prst="rect">
            <a:avLst/>
          </a:prstGeom>
          <a:noFill/>
        </p:spPr>
        <p:txBody>
          <a:bodyPr wrap="square" rtlCol="1">
            <a:spAutoFit/>
          </a:bodyPr>
          <a:lstStyle/>
          <a:p>
            <a:pPr algn="ctr"/>
            <a:r>
              <a:rPr lang="he-IL" dirty="0" smtClean="0"/>
              <a:t>קודמתה: </a:t>
            </a:r>
            <a:r>
              <a:rPr lang="en-US" b="1" i="1" dirty="0" smtClean="0"/>
              <a:t>Providence</a:t>
            </a:r>
            <a:r>
              <a:rPr lang="he-IL" dirty="0" smtClean="0"/>
              <a:t> משנת 1900</a:t>
            </a:r>
            <a:endParaRPr lang="he-IL"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 name="תמונה 1" descr="9th December 1946.jpg"/>
          <p:cNvPicPr>
            <a:picLocks noChangeAspect="1"/>
          </p:cNvPicPr>
          <p:nvPr/>
        </p:nvPicPr>
        <p:blipFill>
          <a:blip r:embed="rId3" cstate="print"/>
          <a:stretch>
            <a:fillRect/>
          </a:stretch>
        </p:blipFill>
        <p:spPr>
          <a:xfrm>
            <a:off x="0" y="2204865"/>
            <a:ext cx="3566050" cy="4653136"/>
          </a:xfrm>
          <a:prstGeom prst="rect">
            <a:avLst/>
          </a:prstGeom>
        </p:spPr>
      </p:pic>
      <p:pic>
        <p:nvPicPr>
          <p:cNvPr id="4" name="תמונה 3" descr="Times%20article%2010-12-1946.jpg"/>
          <p:cNvPicPr>
            <a:picLocks noChangeAspect="1"/>
          </p:cNvPicPr>
          <p:nvPr/>
        </p:nvPicPr>
        <p:blipFill>
          <a:blip r:embed="rId4" cstate="print"/>
          <a:stretch>
            <a:fillRect/>
          </a:stretch>
        </p:blipFill>
        <p:spPr>
          <a:xfrm>
            <a:off x="3923928" y="188640"/>
            <a:ext cx="5041192" cy="3312368"/>
          </a:xfrm>
          <a:prstGeom prst="rect">
            <a:avLst/>
          </a:prstGeom>
        </p:spPr>
      </p:pic>
      <p:sp>
        <p:nvSpPr>
          <p:cNvPr id="5" name="TextBox 4"/>
          <p:cNvSpPr txBox="1"/>
          <p:nvPr/>
        </p:nvSpPr>
        <p:spPr>
          <a:xfrm>
            <a:off x="4860032" y="3717032"/>
            <a:ext cx="3888432" cy="369332"/>
          </a:xfrm>
          <a:prstGeom prst="rect">
            <a:avLst/>
          </a:prstGeom>
          <a:noFill/>
        </p:spPr>
        <p:txBody>
          <a:bodyPr wrap="square" rtlCol="1">
            <a:spAutoFit/>
          </a:bodyPr>
          <a:lstStyle/>
          <a:p>
            <a:r>
              <a:rPr lang="he-IL" dirty="0" smtClean="0">
                <a:solidFill>
                  <a:srgbClr val="C00000"/>
                </a:solidFill>
              </a:rPr>
              <a:t>ידיעה בעתון על הצלת מעפילי 'רפיח'</a:t>
            </a:r>
            <a:endParaRPr lang="he-IL" dirty="0">
              <a:solidFill>
                <a:srgbClr val="C00000"/>
              </a:solidFill>
            </a:endParaRPr>
          </a:p>
        </p:txBody>
      </p:sp>
      <p:sp>
        <p:nvSpPr>
          <p:cNvPr id="6" name="אליפסה 5"/>
          <p:cNvSpPr/>
          <p:nvPr/>
        </p:nvSpPr>
        <p:spPr>
          <a:xfrm>
            <a:off x="971600" y="4221088"/>
            <a:ext cx="720080" cy="698376"/>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TextBox 6"/>
          <p:cNvSpPr txBox="1"/>
          <p:nvPr/>
        </p:nvSpPr>
        <p:spPr>
          <a:xfrm>
            <a:off x="3635896" y="6093296"/>
            <a:ext cx="1872208" cy="369332"/>
          </a:xfrm>
          <a:prstGeom prst="rect">
            <a:avLst/>
          </a:prstGeom>
          <a:noFill/>
        </p:spPr>
        <p:txBody>
          <a:bodyPr wrap="square" rtlCol="1">
            <a:spAutoFit/>
          </a:bodyPr>
          <a:lstStyle/>
          <a:p>
            <a:r>
              <a:rPr lang="he-IL" dirty="0" smtClean="0">
                <a:solidFill>
                  <a:srgbClr val="C00000"/>
                </a:solidFill>
              </a:rPr>
              <a:t>מפת אזור הטביעה </a:t>
            </a:r>
            <a:endParaRPr lang="he-IL" dirty="0">
              <a:solidFill>
                <a:srgbClr val="C0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Athina-Rafah survivors on board Providence1.jpg"/>
          <p:cNvPicPr>
            <a:picLocks noChangeAspect="1"/>
          </p:cNvPicPr>
          <p:nvPr/>
        </p:nvPicPr>
        <p:blipFill>
          <a:blip r:embed="rId2" cstate="print"/>
          <a:stretch>
            <a:fillRect/>
          </a:stretch>
        </p:blipFill>
        <p:spPr>
          <a:xfrm>
            <a:off x="126695" y="332656"/>
            <a:ext cx="5117653" cy="3744416"/>
          </a:xfrm>
          <a:prstGeom prst="rect">
            <a:avLst/>
          </a:prstGeom>
        </p:spPr>
      </p:pic>
      <p:pic>
        <p:nvPicPr>
          <p:cNvPr id="3" name="תמונה 2" descr="Athina-Rafah survivors on board Providence3+dog.jpg"/>
          <p:cNvPicPr>
            <a:picLocks noChangeAspect="1"/>
          </p:cNvPicPr>
          <p:nvPr/>
        </p:nvPicPr>
        <p:blipFill>
          <a:blip r:embed="rId3" cstate="print"/>
          <a:stretch>
            <a:fillRect/>
          </a:stretch>
        </p:blipFill>
        <p:spPr>
          <a:xfrm>
            <a:off x="5400674" y="260648"/>
            <a:ext cx="3475436" cy="6264696"/>
          </a:xfrm>
          <a:prstGeom prst="rect">
            <a:avLst/>
          </a:prstGeom>
        </p:spPr>
      </p:pic>
      <p:sp>
        <p:nvSpPr>
          <p:cNvPr id="4" name="TextBox 3"/>
          <p:cNvSpPr txBox="1"/>
          <p:nvPr/>
        </p:nvSpPr>
        <p:spPr>
          <a:xfrm>
            <a:off x="1763688" y="4581128"/>
            <a:ext cx="3168352" cy="369332"/>
          </a:xfrm>
          <a:prstGeom prst="rect">
            <a:avLst/>
          </a:prstGeom>
          <a:noFill/>
        </p:spPr>
        <p:txBody>
          <a:bodyPr wrap="square" rtlCol="1">
            <a:spAutoFit/>
          </a:bodyPr>
          <a:lstStyle/>
          <a:p>
            <a:r>
              <a:rPr lang="he-IL" dirty="0" smtClean="0"/>
              <a:t>ניצולי 'רפיח' </a:t>
            </a:r>
            <a:r>
              <a:rPr lang="en-US" dirty="0" err="1" smtClean="0"/>
              <a:t>Athina</a:t>
            </a:r>
            <a:endParaRPr lang="he-I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HMS %20 moon.jpg"/>
          <p:cNvPicPr>
            <a:picLocks noChangeAspect="1"/>
          </p:cNvPicPr>
          <p:nvPr/>
        </p:nvPicPr>
        <p:blipFill>
          <a:blip r:embed="rId3" cstate="print"/>
          <a:stretch>
            <a:fillRect/>
          </a:stretch>
        </p:blipFill>
        <p:spPr>
          <a:xfrm>
            <a:off x="539552" y="836712"/>
            <a:ext cx="8072834" cy="5001219"/>
          </a:xfrm>
          <a:prstGeom prst="rect">
            <a:avLst/>
          </a:prstGeom>
        </p:spPr>
      </p:pic>
      <p:pic>
        <p:nvPicPr>
          <p:cNvPr id="3" name="תמונה 2" descr="MOON[2].jpg"/>
          <p:cNvPicPr>
            <a:picLocks noChangeAspect="1"/>
          </p:cNvPicPr>
          <p:nvPr/>
        </p:nvPicPr>
        <p:blipFill>
          <a:blip r:embed="rId4" cstate="print"/>
          <a:stretch>
            <a:fillRect/>
          </a:stretch>
        </p:blipFill>
        <p:spPr>
          <a:xfrm>
            <a:off x="7380312" y="260647"/>
            <a:ext cx="1405880" cy="1743291"/>
          </a:xfrm>
          <a:prstGeom prst="rect">
            <a:avLst/>
          </a:prstGeom>
        </p:spPr>
      </p:pic>
      <p:sp>
        <p:nvSpPr>
          <p:cNvPr id="4" name="TextBox 3"/>
          <p:cNvSpPr txBox="1"/>
          <p:nvPr/>
        </p:nvSpPr>
        <p:spPr>
          <a:xfrm>
            <a:off x="3203848" y="6093296"/>
            <a:ext cx="2736304" cy="400110"/>
          </a:xfrm>
          <a:prstGeom prst="rect">
            <a:avLst/>
          </a:prstGeom>
          <a:noFill/>
        </p:spPr>
        <p:txBody>
          <a:bodyPr wrap="square" rtlCol="1">
            <a:spAutoFit/>
          </a:bodyPr>
          <a:lstStyle/>
          <a:p>
            <a:pPr algn="ctr"/>
            <a:r>
              <a:rPr lang="en-US" sz="2000" b="1" dirty="0" err="1" smtClean="0"/>
              <a:t>Hms</a:t>
            </a:r>
            <a:r>
              <a:rPr lang="en-US" sz="2000" b="1" dirty="0" smtClean="0"/>
              <a:t> </a:t>
            </a:r>
            <a:r>
              <a:rPr lang="en-US" sz="2000" b="1" i="1" dirty="0" smtClean="0"/>
              <a:t>Moon</a:t>
            </a:r>
            <a:endParaRPr lang="he-IL" dirty="0">
              <a:solidFill>
                <a:srgbClr val="FF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Jan 1947 Providence's Bridge.jpg"/>
          <p:cNvPicPr>
            <a:picLocks noChangeAspect="1"/>
          </p:cNvPicPr>
          <p:nvPr/>
        </p:nvPicPr>
        <p:blipFill>
          <a:blip r:embed="rId2" cstate="print"/>
          <a:stretch>
            <a:fillRect/>
          </a:stretch>
        </p:blipFill>
        <p:spPr>
          <a:xfrm>
            <a:off x="251520" y="2852936"/>
            <a:ext cx="5715000" cy="3829050"/>
          </a:xfrm>
          <a:prstGeom prst="rect">
            <a:avLst/>
          </a:prstGeom>
        </p:spPr>
      </p:pic>
      <p:sp>
        <p:nvSpPr>
          <p:cNvPr id="3" name="TextBox 2"/>
          <p:cNvSpPr txBox="1"/>
          <p:nvPr/>
        </p:nvSpPr>
        <p:spPr>
          <a:xfrm>
            <a:off x="5652120" y="5949280"/>
            <a:ext cx="3312368" cy="646331"/>
          </a:xfrm>
          <a:prstGeom prst="rect">
            <a:avLst/>
          </a:prstGeom>
          <a:noFill/>
        </p:spPr>
        <p:txBody>
          <a:bodyPr wrap="square" rtlCol="1">
            <a:spAutoFit/>
          </a:bodyPr>
          <a:lstStyle/>
          <a:p>
            <a:pPr algn="ctr"/>
            <a:r>
              <a:rPr lang="he-IL" dirty="0" smtClean="0"/>
              <a:t>על גשר ה- </a:t>
            </a:r>
            <a:r>
              <a:rPr lang="en-US" dirty="0" smtClean="0"/>
              <a:t>    </a:t>
            </a:r>
            <a:r>
              <a:rPr lang="en-US" b="1" dirty="0" err="1" smtClean="0"/>
              <a:t>Hms</a:t>
            </a:r>
            <a:r>
              <a:rPr lang="en-US" b="1" dirty="0" smtClean="0"/>
              <a:t> </a:t>
            </a:r>
            <a:r>
              <a:rPr lang="en-US" b="1" i="1" dirty="0" smtClean="0"/>
              <a:t>Providence</a:t>
            </a:r>
            <a:endParaRPr lang="he-IL" i="1" dirty="0" smtClean="0">
              <a:solidFill>
                <a:srgbClr val="FF0000"/>
              </a:solidFill>
            </a:endParaRPr>
          </a:p>
          <a:p>
            <a:pPr algn="ctr"/>
            <a:r>
              <a:rPr lang="he-IL" dirty="0" smtClean="0"/>
              <a:t>  ינואר 1947</a:t>
            </a:r>
            <a:endParaRPr lang="he-IL" dirty="0"/>
          </a:p>
        </p:txBody>
      </p:sp>
      <p:pic>
        <p:nvPicPr>
          <p:cNvPr id="4" name="תמונה 3" descr="Providence Officers.jpg"/>
          <p:cNvPicPr>
            <a:picLocks noChangeAspect="1"/>
          </p:cNvPicPr>
          <p:nvPr/>
        </p:nvPicPr>
        <p:blipFill>
          <a:blip r:embed="rId3" cstate="print"/>
          <a:stretch>
            <a:fillRect/>
          </a:stretch>
        </p:blipFill>
        <p:spPr>
          <a:xfrm>
            <a:off x="4283968" y="332656"/>
            <a:ext cx="4585692" cy="3171771"/>
          </a:xfrm>
          <a:prstGeom prst="rect">
            <a:avLst/>
          </a:prstGeom>
        </p:spPr>
      </p:pic>
      <p:sp>
        <p:nvSpPr>
          <p:cNvPr id="5" name="TextBox 4"/>
          <p:cNvSpPr txBox="1"/>
          <p:nvPr/>
        </p:nvSpPr>
        <p:spPr>
          <a:xfrm>
            <a:off x="611560" y="404664"/>
            <a:ext cx="3096344" cy="369332"/>
          </a:xfrm>
          <a:prstGeom prst="rect">
            <a:avLst/>
          </a:prstGeom>
          <a:noFill/>
        </p:spPr>
        <p:txBody>
          <a:bodyPr wrap="square" rtlCol="1">
            <a:spAutoFit/>
          </a:bodyPr>
          <a:lstStyle/>
          <a:p>
            <a:r>
              <a:rPr lang="he-IL" dirty="0" smtClean="0"/>
              <a:t>קציני ה- </a:t>
            </a:r>
            <a:r>
              <a:rPr lang="en-US" dirty="0" smtClean="0"/>
              <a:t>    </a:t>
            </a:r>
            <a:r>
              <a:rPr lang="en-US" b="1" dirty="0" err="1" smtClean="0"/>
              <a:t>Hms</a:t>
            </a:r>
            <a:r>
              <a:rPr lang="en-US" b="1" dirty="0" smtClean="0"/>
              <a:t> </a:t>
            </a:r>
            <a:r>
              <a:rPr lang="en-US" b="1" i="1" dirty="0" smtClean="0"/>
              <a:t>Providence</a:t>
            </a:r>
            <a:endParaRPr lang="he-IL"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תמונה 3" descr="Hms_providence_sailing 3.jpg"/>
          <p:cNvPicPr>
            <a:picLocks noChangeAspect="1"/>
          </p:cNvPicPr>
          <p:nvPr/>
        </p:nvPicPr>
        <p:blipFill>
          <a:blip r:embed="rId3" cstate="print"/>
          <a:stretch>
            <a:fillRect/>
          </a:stretch>
        </p:blipFill>
        <p:spPr>
          <a:xfrm>
            <a:off x="251520" y="548680"/>
            <a:ext cx="5009252" cy="5760640"/>
          </a:xfrm>
          <a:prstGeom prst="rect">
            <a:avLst/>
          </a:prstGeom>
        </p:spPr>
      </p:pic>
      <p:sp>
        <p:nvSpPr>
          <p:cNvPr id="5" name="TextBox 4"/>
          <p:cNvSpPr txBox="1"/>
          <p:nvPr/>
        </p:nvSpPr>
        <p:spPr>
          <a:xfrm>
            <a:off x="5724128" y="3573016"/>
            <a:ext cx="3024336" cy="1785104"/>
          </a:xfrm>
          <a:prstGeom prst="rect">
            <a:avLst/>
          </a:prstGeom>
          <a:noFill/>
        </p:spPr>
        <p:txBody>
          <a:bodyPr wrap="square" rtlCol="1">
            <a:spAutoFit/>
          </a:bodyPr>
          <a:lstStyle/>
          <a:p>
            <a:r>
              <a:rPr lang="he-IL" dirty="0" smtClean="0">
                <a:solidFill>
                  <a:schemeClr val="bg1"/>
                </a:solidFill>
              </a:rPr>
              <a:t>ה- </a:t>
            </a:r>
            <a:r>
              <a:rPr lang="en-US" b="1" i="1" dirty="0" smtClean="0">
                <a:solidFill>
                  <a:schemeClr val="bg1"/>
                </a:solidFill>
              </a:rPr>
              <a:t>Providence</a:t>
            </a:r>
            <a:r>
              <a:rPr lang="he-IL" b="1" i="1" dirty="0" smtClean="0">
                <a:solidFill>
                  <a:schemeClr val="bg1"/>
                </a:solidFill>
              </a:rPr>
              <a:t>  </a:t>
            </a:r>
          </a:p>
          <a:p>
            <a:r>
              <a:rPr lang="he-IL" b="1" i="1" dirty="0" smtClean="0">
                <a:solidFill>
                  <a:schemeClr val="bg1"/>
                </a:solidFill>
              </a:rPr>
              <a:t>ורב החובל שלה </a:t>
            </a:r>
          </a:p>
          <a:p>
            <a:r>
              <a:rPr lang="he-IL" sz="1400" b="1" i="1" dirty="0" smtClean="0">
                <a:solidFill>
                  <a:schemeClr val="bg1"/>
                </a:solidFill>
              </a:rPr>
              <a:t>מהסרט 'שודדי </a:t>
            </a:r>
            <a:r>
              <a:rPr lang="he-IL" sz="1400" b="1" i="1" dirty="0" err="1" smtClean="0">
                <a:solidFill>
                  <a:schemeClr val="bg1"/>
                </a:solidFill>
              </a:rPr>
              <a:t>הקאריביים</a:t>
            </a:r>
            <a:r>
              <a:rPr lang="he-IL" sz="1400" b="1" i="1" dirty="0" smtClean="0">
                <a:solidFill>
                  <a:schemeClr val="bg1"/>
                </a:solidFill>
              </a:rPr>
              <a:t>' </a:t>
            </a:r>
          </a:p>
          <a:p>
            <a:r>
              <a:rPr lang="he-IL" sz="1400" b="1" i="1" dirty="0" smtClean="0">
                <a:solidFill>
                  <a:schemeClr val="bg1"/>
                </a:solidFill>
              </a:rPr>
              <a:t>פרק 2 ( מתוך 4 פרקים ) </a:t>
            </a:r>
          </a:p>
          <a:p>
            <a:r>
              <a:rPr lang="he-IL" sz="1400" dirty="0" smtClean="0">
                <a:solidFill>
                  <a:schemeClr val="bg1"/>
                </a:solidFill>
              </a:rPr>
              <a:t>'תיבה של איש מת' </a:t>
            </a:r>
            <a:r>
              <a:rPr lang="he-IL" sz="1400" b="1" i="1" dirty="0" smtClean="0">
                <a:solidFill>
                  <a:schemeClr val="bg1"/>
                </a:solidFill>
              </a:rPr>
              <a:t>  </a:t>
            </a:r>
          </a:p>
          <a:p>
            <a:r>
              <a:rPr lang="he-IL" sz="1200" i="1" dirty="0" smtClean="0">
                <a:solidFill>
                  <a:schemeClr val="bg1"/>
                </a:solidFill>
              </a:rPr>
              <a:t>יציאה לאקרנים: 7 יולי 2006  </a:t>
            </a:r>
          </a:p>
          <a:p>
            <a:endParaRPr lang="he-IL" dirty="0">
              <a:solidFill>
                <a:schemeClr val="bg1"/>
              </a:solidFill>
            </a:endParaRPr>
          </a:p>
        </p:txBody>
      </p:sp>
      <p:pic>
        <p:nvPicPr>
          <p:cNvPr id="180228" name="Picture 4" descr="Pirates Of The Caribbean Wallpapers 1600x1200 2 : Pirates of the Caribbean : Movie Wallpapers"/>
          <p:cNvPicPr>
            <a:picLocks noChangeAspect="1" noChangeArrowheads="1"/>
          </p:cNvPicPr>
          <p:nvPr/>
        </p:nvPicPr>
        <p:blipFill>
          <a:blip r:embed="rId4" cstate="print"/>
          <a:srcRect/>
          <a:stretch>
            <a:fillRect/>
          </a:stretch>
        </p:blipFill>
        <p:spPr bwMode="auto">
          <a:xfrm>
            <a:off x="5724128" y="548680"/>
            <a:ext cx="3076899" cy="2304256"/>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4" name="תמונה 3" descr="דגל הצי הבריטי 1900 - 1919.jpg">
            <a:hlinkClick r:id="rId3" action="ppaction://hlinksldjump"/>
          </p:cNvPr>
          <p:cNvPicPr>
            <a:picLocks noChangeAspect="1"/>
          </p:cNvPicPr>
          <p:nvPr/>
        </p:nvPicPr>
        <p:blipFill>
          <a:blip r:embed="rId4" cstate="print"/>
          <a:stretch>
            <a:fillRect/>
          </a:stretch>
        </p:blipFill>
        <p:spPr>
          <a:xfrm>
            <a:off x="7452320" y="584684"/>
            <a:ext cx="1463427" cy="731714"/>
          </a:xfrm>
          <a:prstGeom prst="rect">
            <a:avLst/>
          </a:prstGeom>
          <a:ln>
            <a:solidFill>
              <a:srgbClr val="FF0000"/>
            </a:solidFill>
          </a:ln>
        </p:spPr>
      </p:pic>
      <p:sp>
        <p:nvSpPr>
          <p:cNvPr id="5" name="TextBox 4"/>
          <p:cNvSpPr txBox="1"/>
          <p:nvPr/>
        </p:nvSpPr>
        <p:spPr>
          <a:xfrm>
            <a:off x="8244408" y="980728"/>
            <a:ext cx="504056" cy="369332"/>
          </a:xfrm>
          <a:prstGeom prst="rect">
            <a:avLst/>
          </a:prstGeom>
          <a:noFill/>
        </p:spPr>
        <p:txBody>
          <a:bodyPr wrap="square" rtlCol="1">
            <a:spAutoFit/>
          </a:bodyPr>
          <a:lstStyle/>
          <a:p>
            <a:r>
              <a:rPr lang="he-IL" dirty="0" smtClean="0"/>
              <a:t>20</a:t>
            </a:r>
            <a:endParaRPr lang="he-IL" dirty="0"/>
          </a:p>
        </p:txBody>
      </p:sp>
      <p:sp>
        <p:nvSpPr>
          <p:cNvPr id="6" name="TextBox 5"/>
          <p:cNvSpPr txBox="1"/>
          <p:nvPr/>
        </p:nvSpPr>
        <p:spPr>
          <a:xfrm>
            <a:off x="5148064" y="548680"/>
            <a:ext cx="1944216" cy="400110"/>
          </a:xfrm>
          <a:prstGeom prst="rect">
            <a:avLst/>
          </a:prstGeom>
          <a:noFill/>
        </p:spPr>
        <p:txBody>
          <a:bodyPr wrap="square" rtlCol="1">
            <a:spAutoFit/>
          </a:bodyPr>
          <a:lstStyle/>
          <a:p>
            <a:r>
              <a:rPr lang="en-US" sz="2000" b="1" dirty="0" err="1" smtClean="0"/>
              <a:t>Hms</a:t>
            </a:r>
            <a:r>
              <a:rPr lang="en-US" sz="2000" b="1" dirty="0" smtClean="0"/>
              <a:t> </a:t>
            </a:r>
            <a:r>
              <a:rPr lang="en-US" sz="2000" b="1" i="1" dirty="0" smtClean="0"/>
              <a:t>Rowena</a:t>
            </a:r>
            <a:endParaRPr lang="he-IL" i="1" dirty="0">
              <a:solidFill>
                <a:srgbClr val="FF0000"/>
              </a:solidFill>
            </a:endParaRPr>
          </a:p>
        </p:txBody>
      </p:sp>
      <p:sp>
        <p:nvSpPr>
          <p:cNvPr id="7" name="TextBox 6"/>
          <p:cNvSpPr txBox="1"/>
          <p:nvPr/>
        </p:nvSpPr>
        <p:spPr>
          <a:xfrm>
            <a:off x="3635896" y="1412776"/>
            <a:ext cx="5256584" cy="3693319"/>
          </a:xfrm>
          <a:prstGeom prst="rect">
            <a:avLst/>
          </a:prstGeom>
          <a:noFill/>
        </p:spPr>
        <p:txBody>
          <a:bodyPr wrap="square" rtlCol="1">
            <a:spAutoFit/>
          </a:bodyPr>
          <a:lstStyle/>
          <a:p>
            <a:r>
              <a:rPr lang="he-IL" dirty="0" smtClean="0"/>
              <a:t>סוג: שולת מוקשים  </a:t>
            </a:r>
            <a:r>
              <a:rPr lang="en-US" b="1" dirty="0" smtClean="0"/>
              <a:t>Minesweeper</a:t>
            </a:r>
            <a:r>
              <a:rPr lang="he-IL" dirty="0" smtClean="0"/>
              <a:t> </a:t>
            </a:r>
          </a:p>
          <a:p>
            <a:r>
              <a:rPr lang="he-IL" dirty="0" smtClean="0"/>
              <a:t>דגם: </a:t>
            </a:r>
            <a:r>
              <a:rPr lang="en-US" b="1" dirty="0" err="1" smtClean="0"/>
              <a:t>Algerine</a:t>
            </a:r>
            <a:r>
              <a:rPr lang="en-US" b="1" dirty="0" smtClean="0"/>
              <a:t> - </a:t>
            </a:r>
            <a:r>
              <a:rPr lang="en-US" dirty="0" smtClean="0"/>
              <a:t>Steam VTE</a:t>
            </a:r>
          </a:p>
          <a:p>
            <a:r>
              <a:rPr lang="he-IL" dirty="0" smtClean="0"/>
              <a:t>דגל/ נס ( </a:t>
            </a:r>
            <a:r>
              <a:rPr lang="en-US" dirty="0" smtClean="0"/>
              <a:t>Pennant</a:t>
            </a:r>
            <a:r>
              <a:rPr lang="he-IL" dirty="0" smtClean="0"/>
              <a:t> ): </a:t>
            </a:r>
            <a:r>
              <a:rPr lang="en-GB" b="1" dirty="0" smtClean="0"/>
              <a:t>J 384</a:t>
            </a:r>
            <a:r>
              <a:rPr lang="he-IL" b="1" dirty="0" smtClean="0"/>
              <a:t> </a:t>
            </a:r>
            <a:endParaRPr lang="he-IL" dirty="0" smtClean="0"/>
          </a:p>
          <a:p>
            <a:r>
              <a:rPr lang="he-IL" dirty="0" smtClean="0"/>
              <a:t>ההזמנה לבנות אותה התבצעה ב- 9 דצמבר 1942. </a:t>
            </a:r>
          </a:p>
          <a:p>
            <a:r>
              <a:rPr lang="he-IL" dirty="0" smtClean="0"/>
              <a:t>מספנות: </a:t>
            </a:r>
            <a:r>
              <a:rPr lang="en-US" dirty="0" err="1" smtClean="0"/>
              <a:t>Lobnitz</a:t>
            </a:r>
            <a:r>
              <a:rPr lang="en-US" dirty="0" smtClean="0"/>
              <a:t> &amp; Company Ltd, Renfrew, Scotland</a:t>
            </a:r>
            <a:endParaRPr lang="he-IL" dirty="0" smtClean="0"/>
          </a:p>
          <a:p>
            <a:r>
              <a:rPr lang="he-IL" dirty="0" smtClean="0"/>
              <a:t>השידרה הונחה</a:t>
            </a:r>
            <a:r>
              <a:rPr lang="he-IL" sz="1400" dirty="0" smtClean="0"/>
              <a:t>:  </a:t>
            </a:r>
            <a:r>
              <a:rPr lang="he-IL" dirty="0" smtClean="0"/>
              <a:t>20 אוקטובר 1943. </a:t>
            </a:r>
          </a:p>
          <a:p>
            <a:r>
              <a:rPr lang="he-IL" dirty="0" smtClean="0"/>
              <a:t>הושקה: 15 יוני 1944.  </a:t>
            </a:r>
          </a:p>
          <a:p>
            <a:r>
              <a:rPr lang="he-IL" dirty="0" smtClean="0"/>
              <a:t>הבנייה הושלמה: 6 ספטמבר 1944. </a:t>
            </a:r>
          </a:p>
          <a:p>
            <a:r>
              <a:rPr lang="he-IL" dirty="0" smtClean="0"/>
              <a:t>מהירות: 16.5 קשרים  </a:t>
            </a:r>
          </a:p>
          <a:p>
            <a:pPr algn="l" rtl="0"/>
            <a:r>
              <a:rPr lang="en-US" dirty="0" smtClean="0"/>
              <a:t>Drive </a:t>
            </a:r>
            <a:br>
              <a:rPr lang="en-US" dirty="0" smtClean="0"/>
            </a:br>
            <a:r>
              <a:rPr lang="en-US" dirty="0" smtClean="0"/>
              <a:t>2 Admiralty boiler, 2 steam turbine </a:t>
            </a:r>
            <a:br>
              <a:rPr lang="en-US" dirty="0" smtClean="0"/>
            </a:br>
            <a:r>
              <a:rPr lang="en-US" dirty="0" smtClean="0"/>
              <a:t>Power: 2000 SHP </a:t>
            </a:r>
            <a:endParaRPr lang="he-IL" dirty="0" smtClean="0"/>
          </a:p>
          <a:p>
            <a:r>
              <a:rPr lang="he-IL" dirty="0" smtClean="0"/>
              <a:t>צוות: 8-10 קצינים, 110-115 מלחים    </a:t>
            </a:r>
            <a:endParaRPr lang="he-IL" dirty="0"/>
          </a:p>
        </p:txBody>
      </p:sp>
      <p:pic>
        <p:nvPicPr>
          <p:cNvPr id="8" name="תמונה 7" descr="rn_1.gif">
            <a:hlinkClick r:id="rId5" action="ppaction://hlinksldjump"/>
          </p:cNvPr>
          <p:cNvPicPr>
            <a:picLocks noChangeAspect="1"/>
          </p:cNvPicPr>
          <p:nvPr/>
        </p:nvPicPr>
        <p:blipFill>
          <a:blip r:embed="rId6" cstate="print"/>
          <a:stretch>
            <a:fillRect/>
          </a:stretch>
        </p:blipFill>
        <p:spPr>
          <a:xfrm>
            <a:off x="8100392" y="6237312"/>
            <a:ext cx="714375" cy="476250"/>
          </a:xfrm>
          <a:prstGeom prst="rect">
            <a:avLst/>
          </a:prstGeom>
        </p:spPr>
      </p:pic>
      <p:sp>
        <p:nvSpPr>
          <p:cNvPr id="9" name="TextBox 8"/>
          <p:cNvSpPr txBox="1"/>
          <p:nvPr/>
        </p:nvSpPr>
        <p:spPr>
          <a:xfrm>
            <a:off x="107504" y="5085184"/>
            <a:ext cx="4392488" cy="1477328"/>
          </a:xfrm>
          <a:prstGeom prst="rect">
            <a:avLst/>
          </a:prstGeom>
          <a:noFill/>
        </p:spPr>
        <p:txBody>
          <a:bodyPr wrap="square" rtlCol="1">
            <a:spAutoFit/>
          </a:bodyPr>
          <a:lstStyle/>
          <a:p>
            <a:pPr algn="l" rtl="0"/>
            <a:r>
              <a:rPr lang="en-US" b="1" dirty="0" smtClean="0"/>
              <a:t>Tonnage:</a:t>
            </a:r>
            <a:r>
              <a:rPr lang="en-US" dirty="0" smtClean="0"/>
              <a:t> 1030t standard    1122</a:t>
            </a:r>
            <a:br>
              <a:rPr lang="en-US" dirty="0" smtClean="0"/>
            </a:br>
            <a:r>
              <a:rPr lang="en-US" b="1" dirty="0" smtClean="0"/>
              <a:t>Length:</a:t>
            </a:r>
            <a:r>
              <a:rPr lang="en-US" dirty="0" smtClean="0"/>
              <a:t> 225  ft </a:t>
            </a:r>
            <a:r>
              <a:rPr lang="en-US" dirty="0" err="1" smtClean="0"/>
              <a:t>oa</a:t>
            </a:r>
            <a:r>
              <a:rPr lang="en-US" dirty="0" smtClean="0"/>
              <a:t>                                77.72 m   </a:t>
            </a:r>
            <a:br>
              <a:rPr lang="en-US" dirty="0" smtClean="0"/>
            </a:br>
            <a:r>
              <a:rPr lang="en-US" b="1" dirty="0" smtClean="0"/>
              <a:t>Breadth:</a:t>
            </a:r>
            <a:r>
              <a:rPr lang="en-US" dirty="0" smtClean="0"/>
              <a:t> 35  ft 6  in                             10.82 m </a:t>
            </a:r>
            <a:br>
              <a:rPr lang="en-US" dirty="0" smtClean="0"/>
            </a:br>
            <a:r>
              <a:rPr lang="en-US" b="1" dirty="0" smtClean="0"/>
              <a:t>Draught:</a:t>
            </a:r>
            <a:r>
              <a:rPr lang="en-US" dirty="0" smtClean="0"/>
              <a:t> 10 ft   9in deep load              3.50 m </a:t>
            </a:r>
            <a:br>
              <a:rPr lang="en-US" dirty="0" smtClean="0"/>
            </a:br>
            <a:endParaRPr lang="he-IL"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323528" y="4653136"/>
            <a:ext cx="4248472" cy="584775"/>
          </a:xfrm>
          <a:prstGeom prst="rect">
            <a:avLst/>
          </a:prstGeom>
          <a:noFill/>
        </p:spPr>
        <p:txBody>
          <a:bodyPr wrap="square" rtlCol="1">
            <a:spAutoFit/>
          </a:bodyPr>
          <a:lstStyle/>
          <a:p>
            <a:r>
              <a:rPr lang="he-IL" dirty="0" smtClean="0"/>
              <a:t>רדפה אחרי  </a:t>
            </a:r>
            <a:r>
              <a:rPr lang="he-IL" b="1" dirty="0" smtClean="0">
                <a:latin typeface="Guttman Mantova-Decor" pitchFamily="2" charset="-79"/>
                <a:cs typeface="Guttman Mantova-Decor" pitchFamily="2" charset="-79"/>
              </a:rPr>
              <a:t>'חיים ארלוזורוב</a:t>
            </a:r>
            <a:r>
              <a:rPr lang="he-IL" dirty="0" smtClean="0"/>
              <a:t>'   28.2.1947 </a:t>
            </a:r>
          </a:p>
          <a:p>
            <a:r>
              <a:rPr lang="he-IL" sz="1400" dirty="0" smtClean="0"/>
              <a:t>(שעלתה על שרטון מול חופי בת גלים)</a:t>
            </a:r>
            <a:endParaRPr lang="en-US" sz="1400" dirty="0"/>
          </a:p>
        </p:txBody>
      </p:sp>
      <p:sp>
        <p:nvSpPr>
          <p:cNvPr id="5" name="TextBox 4"/>
          <p:cNvSpPr txBox="1"/>
          <p:nvPr/>
        </p:nvSpPr>
        <p:spPr>
          <a:xfrm>
            <a:off x="5796136" y="2060848"/>
            <a:ext cx="2880320" cy="892552"/>
          </a:xfrm>
          <a:prstGeom prst="rect">
            <a:avLst/>
          </a:prstGeom>
          <a:solidFill>
            <a:schemeClr val="bg1"/>
          </a:solidFill>
          <a:ln w="44450">
            <a:solidFill>
              <a:srgbClr val="FF0000"/>
            </a:solidFill>
          </a:ln>
        </p:spPr>
        <p:txBody>
          <a:bodyPr wrap="square" rtlCol="1">
            <a:spAutoFit/>
          </a:bodyPr>
          <a:lstStyle/>
          <a:p>
            <a:pPr algn="ctr"/>
            <a:r>
              <a:rPr lang="en-US" sz="2400" b="1" dirty="0" smtClean="0"/>
              <a:t>Minesweeper</a:t>
            </a:r>
          </a:p>
          <a:p>
            <a:pPr algn="ctr"/>
            <a:r>
              <a:rPr lang="en-US" sz="2800" dirty="0" smtClean="0"/>
              <a:t> </a:t>
            </a:r>
            <a:r>
              <a:rPr lang="en-US" sz="2800" b="1" dirty="0" err="1" smtClean="0"/>
              <a:t>Hms</a:t>
            </a:r>
            <a:r>
              <a:rPr lang="en-US" sz="2800" b="1" dirty="0" smtClean="0"/>
              <a:t> </a:t>
            </a:r>
            <a:r>
              <a:rPr lang="en-US" sz="2800" b="1" i="1" dirty="0" smtClean="0"/>
              <a:t>Rowena</a:t>
            </a:r>
            <a:endParaRPr lang="he-IL" sz="2800" dirty="0" smtClean="0">
              <a:solidFill>
                <a:srgbClr val="FF0000"/>
              </a:solidFill>
            </a:endParaRPr>
          </a:p>
        </p:txBody>
      </p:sp>
      <p:sp>
        <p:nvSpPr>
          <p:cNvPr id="6" name="TextBox 5"/>
          <p:cNvSpPr txBox="1"/>
          <p:nvPr/>
        </p:nvSpPr>
        <p:spPr>
          <a:xfrm>
            <a:off x="395536" y="3356992"/>
            <a:ext cx="4320480" cy="369332"/>
          </a:xfrm>
          <a:prstGeom prst="rect">
            <a:avLst/>
          </a:prstGeom>
          <a:noFill/>
        </p:spPr>
        <p:txBody>
          <a:bodyPr wrap="square" rtlCol="1">
            <a:spAutoFit/>
          </a:bodyPr>
          <a:lstStyle/>
          <a:p>
            <a:r>
              <a:rPr lang="he-IL" dirty="0" smtClean="0"/>
              <a:t>עזרה ביירוט  </a:t>
            </a:r>
            <a:r>
              <a:rPr lang="he-IL" b="1" dirty="0" smtClean="0">
                <a:latin typeface="Guttman Mantova-Decor" pitchFamily="2" charset="-79"/>
                <a:cs typeface="Guttman Mantova-Decor" pitchFamily="2" charset="-79"/>
              </a:rPr>
              <a:t>'יד חללי גשר הזיו'   </a:t>
            </a:r>
            <a:r>
              <a:rPr lang="he-IL" dirty="0" smtClean="0"/>
              <a:t>28.7.1946    </a:t>
            </a:r>
          </a:p>
        </p:txBody>
      </p:sp>
      <p:sp>
        <p:nvSpPr>
          <p:cNvPr id="7" name="TextBox 6"/>
          <p:cNvSpPr txBox="1"/>
          <p:nvPr/>
        </p:nvSpPr>
        <p:spPr>
          <a:xfrm>
            <a:off x="395536" y="2276872"/>
            <a:ext cx="3456384" cy="369332"/>
          </a:xfrm>
          <a:prstGeom prst="rect">
            <a:avLst/>
          </a:prstGeom>
          <a:noFill/>
        </p:spPr>
        <p:txBody>
          <a:bodyPr wrap="square" rtlCol="1">
            <a:spAutoFit/>
          </a:bodyPr>
          <a:lstStyle/>
          <a:p>
            <a:r>
              <a:rPr lang="he-IL" dirty="0" smtClean="0"/>
              <a:t>עזרה ביירוט  </a:t>
            </a:r>
            <a:r>
              <a:rPr lang="he-IL" b="1" dirty="0" smtClean="0">
                <a:latin typeface="Guttman Mantova-Decor" pitchFamily="2" charset="-79"/>
                <a:cs typeface="Guttman Mantova-Decor" pitchFamily="2" charset="-79"/>
              </a:rPr>
              <a:t>'פלמ"ח'</a:t>
            </a:r>
            <a:r>
              <a:rPr lang="he-IL" dirty="0" smtClean="0"/>
              <a:t>   22.9.1946    </a:t>
            </a:r>
          </a:p>
        </p:txBody>
      </p:sp>
      <p:pic>
        <p:nvPicPr>
          <p:cNvPr id="8" name="תמונה 7" descr="Destroyer שמאלה.jpg"/>
          <p:cNvPicPr>
            <a:picLocks noChangeAspect="1"/>
          </p:cNvPicPr>
          <p:nvPr/>
        </p:nvPicPr>
        <p:blipFill>
          <a:blip r:embed="rId3" cstate="print"/>
          <a:stretch>
            <a:fillRect/>
          </a:stretch>
        </p:blipFill>
        <p:spPr>
          <a:xfrm>
            <a:off x="5796136" y="1484784"/>
            <a:ext cx="1292374" cy="435101"/>
          </a:xfrm>
          <a:prstGeom prst="rect">
            <a:avLst/>
          </a:prstGeom>
          <a:scene3d>
            <a:camera prst="orthographicFront">
              <a:rot lat="0" lon="0" rev="300000"/>
            </a:camera>
            <a:lightRig rig="threePt" dir="t"/>
          </a:scene3d>
        </p:spPr>
      </p:pic>
      <p:pic>
        <p:nvPicPr>
          <p:cNvPr id="9" name="תמונה 8" descr="Destroyer שמאלה.jpg"/>
          <p:cNvPicPr>
            <a:picLocks noChangeAspect="1"/>
          </p:cNvPicPr>
          <p:nvPr/>
        </p:nvPicPr>
        <p:blipFill>
          <a:blip r:embed="rId3" cstate="print"/>
          <a:stretch>
            <a:fillRect/>
          </a:stretch>
        </p:blipFill>
        <p:spPr>
          <a:xfrm>
            <a:off x="6156176" y="2996952"/>
            <a:ext cx="1292374" cy="435101"/>
          </a:xfrm>
          <a:prstGeom prst="rect">
            <a:avLst/>
          </a:prstGeom>
          <a:scene3d>
            <a:camera prst="orthographicFront">
              <a:rot lat="0" lon="0" rev="300000"/>
            </a:camera>
            <a:lightRig rig="threePt" dir="t"/>
          </a:scene3d>
        </p:spPr>
      </p:pic>
      <p:pic>
        <p:nvPicPr>
          <p:cNvPr id="10" name="תמונה 9" descr="Destroyer שמאלה.jpg"/>
          <p:cNvPicPr>
            <a:picLocks noChangeAspect="1"/>
          </p:cNvPicPr>
          <p:nvPr/>
        </p:nvPicPr>
        <p:blipFill>
          <a:blip r:embed="rId3" cstate="print"/>
          <a:stretch>
            <a:fillRect/>
          </a:stretch>
        </p:blipFill>
        <p:spPr>
          <a:xfrm>
            <a:off x="7236296" y="3356992"/>
            <a:ext cx="1292374" cy="435101"/>
          </a:xfrm>
          <a:prstGeom prst="rect">
            <a:avLst/>
          </a:prstGeom>
          <a:scene3d>
            <a:camera prst="orthographicFront">
              <a:rot lat="0" lon="0" rev="300000"/>
            </a:camera>
            <a:lightRig rig="threePt" dir="t"/>
          </a:scene3d>
        </p:spPr>
      </p:pic>
      <p:pic>
        <p:nvPicPr>
          <p:cNvPr id="11" name="תמונה 10" descr="uline.gif"/>
          <p:cNvPicPr>
            <a:picLocks noChangeAspect="1"/>
          </p:cNvPicPr>
          <p:nvPr/>
        </p:nvPicPr>
        <p:blipFill>
          <a:blip r:embed="rId4" cstate="print"/>
          <a:stretch>
            <a:fillRect/>
          </a:stretch>
        </p:blipFill>
        <p:spPr>
          <a:xfrm>
            <a:off x="1691680" y="6165304"/>
            <a:ext cx="5772150" cy="238125"/>
          </a:xfrm>
          <a:prstGeom prst="rect">
            <a:avLst/>
          </a:prstGeom>
        </p:spPr>
      </p:pic>
      <p:pic>
        <p:nvPicPr>
          <p:cNvPr id="12" name="תמונה 11" descr="rn_1.gif">
            <a:hlinkClick r:id="rId5" action="ppaction://hlinksldjump"/>
          </p:cNvPr>
          <p:cNvPicPr>
            <a:picLocks noChangeAspect="1"/>
          </p:cNvPicPr>
          <p:nvPr/>
        </p:nvPicPr>
        <p:blipFill>
          <a:blip r:embed="rId6" cstate="print"/>
          <a:stretch>
            <a:fillRect/>
          </a:stretch>
        </p:blipFill>
        <p:spPr>
          <a:xfrm>
            <a:off x="8100392" y="6237312"/>
            <a:ext cx="714375" cy="476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nodeType="afterEffect">
                                  <p:stCondLst>
                                    <p:cond delay="0"/>
                                  </p:stCondLst>
                                  <p:childTnLst>
                                    <p:animMotion origin="layout" path="M -3.88889E-6 1.85185E-6 C -0.09027 0.03379 -0.17899 0.06829 -0.21232 0.08379 " pathEditMode="relative" rAng="0" ptsTypes="aA">
                                      <p:cBhvr>
                                        <p:cTn id="9" dur="2000" fill="hold"/>
                                        <p:tgtEl>
                                          <p:spTgt spid="8"/>
                                        </p:tgtEl>
                                        <p:attrNameLst>
                                          <p:attrName>ppt_x</p:attrName>
                                          <p:attrName>ppt_y</p:attrName>
                                        </p:attrNameLst>
                                      </p:cBhvr>
                                      <p:rCtr x="-10600" y="4200"/>
                                    </p:animMotion>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par>
                          <p:cTn id="16" fill="hold">
                            <p:stCondLst>
                              <p:cond delay="2000"/>
                            </p:stCondLst>
                            <p:childTnLst>
                              <p:par>
                                <p:cTn id="17" presetID="0" presetClass="path" presetSubtype="0" accel="50000" decel="50000" fill="hold" nodeType="afterEffect">
                                  <p:stCondLst>
                                    <p:cond delay="0"/>
                                  </p:stCondLst>
                                  <p:childTnLst>
                                    <p:animMotion origin="layout" path="M -1.38889E-6 -1.85185E-6 C -0.06007 0.01273 -0.11927 0.0257 -0.14149 0.03148 " pathEditMode="relative" rAng="0" ptsTypes="aA">
                                      <p:cBhvr>
                                        <p:cTn id="18" dur="2000" fill="hold"/>
                                        <p:tgtEl>
                                          <p:spTgt spid="9"/>
                                        </p:tgtEl>
                                        <p:attrNameLst>
                                          <p:attrName>ppt_x</p:attrName>
                                          <p:attrName>ppt_y</p:attrName>
                                        </p:attrNameLst>
                                      </p:cBhvr>
                                      <p:rCtr x="-7100" y="1600"/>
                                    </p:animMotion>
                                  </p:childTnLst>
                                </p:cTn>
                              </p:par>
                            </p:childTnLst>
                          </p:cTn>
                        </p:par>
                        <p:par>
                          <p:cTn id="19" fill="hold">
                            <p:stCondLst>
                              <p:cond delay="4000"/>
                            </p:stCondLst>
                            <p:childTnLst>
                              <p:par>
                                <p:cTn id="20" presetID="1" presetClass="entr" presetSubtype="0" fill="hold" grpId="0" nodeType="afterEffect">
                                  <p:stCondLst>
                                    <p:cond delay="500"/>
                                  </p:stCondLst>
                                  <p:childTnLst>
                                    <p:set>
                                      <p:cBhvr>
                                        <p:cTn id="21" dur="1" fill="hold">
                                          <p:stCondLst>
                                            <p:cond delay="0"/>
                                          </p:stCondLst>
                                        </p:cTn>
                                        <p:tgtEl>
                                          <p:spTgt spid="6"/>
                                        </p:tgtEl>
                                        <p:attrNameLst>
                                          <p:attrName>style.visibility</p:attrName>
                                        </p:attrNameLst>
                                      </p:cBhvr>
                                      <p:to>
                                        <p:strVal val="visible"/>
                                      </p:to>
                                    </p:set>
                                  </p:childTnLst>
                                </p:cTn>
                              </p:par>
                            </p:childTnLst>
                          </p:cTn>
                        </p:par>
                        <p:par>
                          <p:cTn id="22" fill="hold">
                            <p:stCondLst>
                              <p:cond delay="4500"/>
                            </p:stCondLst>
                            <p:childTnLst>
                              <p:par>
                                <p:cTn id="23" presetID="1" presetClass="entr" presetSubtype="0" fill="hold" nodeType="afterEffect">
                                  <p:stCondLst>
                                    <p:cond delay="500"/>
                                  </p:stCondLst>
                                  <p:childTnLst>
                                    <p:set>
                                      <p:cBhvr>
                                        <p:cTn id="24" dur="1" fill="hold">
                                          <p:stCondLst>
                                            <p:cond delay="0"/>
                                          </p:stCondLst>
                                        </p:cTn>
                                        <p:tgtEl>
                                          <p:spTgt spid="10"/>
                                        </p:tgtEl>
                                        <p:attrNameLst>
                                          <p:attrName>style.visibility</p:attrName>
                                        </p:attrNameLst>
                                      </p:cBhvr>
                                      <p:to>
                                        <p:strVal val="visible"/>
                                      </p:to>
                                    </p:set>
                                  </p:childTnLst>
                                </p:cTn>
                              </p:par>
                            </p:childTnLst>
                          </p:cTn>
                        </p:par>
                        <p:par>
                          <p:cTn id="25" fill="hold">
                            <p:stCondLst>
                              <p:cond delay="5000"/>
                            </p:stCondLst>
                            <p:childTnLst>
                              <p:par>
                                <p:cTn id="26" presetID="0" presetClass="path" presetSubtype="0" accel="50000" decel="50000" fill="hold" nodeType="afterEffect">
                                  <p:stCondLst>
                                    <p:cond delay="500"/>
                                  </p:stCondLst>
                                  <p:childTnLst>
                                    <p:animMotion origin="layout" path="M 8.33333E-7 3.7037E-6 C -0.12049 0.06342 -0.23872 0.12824 -0.28316 0.15717 " pathEditMode="relative" rAng="0" ptsTypes="aA">
                                      <p:cBhvr>
                                        <p:cTn id="27" dur="2000" fill="hold"/>
                                        <p:tgtEl>
                                          <p:spTgt spid="10"/>
                                        </p:tgtEl>
                                        <p:attrNameLst>
                                          <p:attrName>ppt_x</p:attrName>
                                          <p:attrName>ppt_y</p:attrName>
                                        </p:attrNameLst>
                                      </p:cBhvr>
                                      <p:rCtr x="-14200" y="7800"/>
                                    </p:animMotion>
                                  </p:childTnLst>
                                </p:cTn>
                              </p:par>
                            </p:childTnLst>
                          </p:cTn>
                        </p:par>
                        <p:par>
                          <p:cTn id="28" fill="hold">
                            <p:stCondLst>
                              <p:cond delay="7500"/>
                            </p:stCondLst>
                            <p:childTnLst>
                              <p:par>
                                <p:cTn id="29" presetID="1"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par>
                          <p:cTn id="31" fill="hold">
                            <p:stCondLst>
                              <p:cond delay="7500"/>
                            </p:stCondLst>
                            <p:childTnLst>
                              <p:par>
                                <p:cTn id="32" presetID="1" presetClass="entr" presetSubtype="0" fill="hold" nodeType="afterEffect">
                                  <p:stCondLst>
                                    <p:cond delay="50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251520" y="5657671"/>
            <a:ext cx="7776864" cy="1200329"/>
          </a:xfrm>
          <a:prstGeom prst="rect">
            <a:avLst/>
          </a:prstGeom>
          <a:noFill/>
        </p:spPr>
        <p:txBody>
          <a:bodyPr wrap="square" rtlCol="1">
            <a:spAutoFit/>
          </a:bodyPr>
          <a:lstStyle/>
          <a:p>
            <a:pPr algn="l" rtl="0"/>
            <a:r>
              <a:rPr lang="en-US" b="1" dirty="0" smtClean="0"/>
              <a:t>Commands listed for HMS Rowena (J 384)</a:t>
            </a:r>
          </a:p>
          <a:p>
            <a:pPr algn="l" rtl="0"/>
            <a:r>
              <a:rPr lang="en-US" b="1" dirty="0" smtClean="0"/>
              <a:t>       Commander</a:t>
            </a:r>
            <a:r>
              <a:rPr lang="en-US" dirty="0" smtClean="0"/>
              <a:t>                                                             </a:t>
            </a:r>
            <a:r>
              <a:rPr lang="en-US" b="1" dirty="0" smtClean="0"/>
              <a:t>From</a:t>
            </a:r>
            <a:r>
              <a:rPr lang="en-US" dirty="0" smtClean="0"/>
              <a:t>               </a:t>
            </a:r>
            <a:r>
              <a:rPr lang="en-US" b="1" dirty="0" smtClean="0"/>
              <a:t>To</a:t>
            </a:r>
            <a:r>
              <a:rPr lang="en-US" dirty="0" smtClean="0"/>
              <a:t> </a:t>
            </a:r>
          </a:p>
          <a:p>
            <a:pPr algn="l" rtl="0"/>
            <a:r>
              <a:rPr lang="en-US" dirty="0" smtClean="0"/>
              <a:t>1   </a:t>
            </a:r>
            <a:r>
              <a:rPr lang="en-US" i="1" dirty="0" smtClean="0"/>
              <a:t>G. C.</a:t>
            </a:r>
            <a:r>
              <a:rPr lang="en-US" dirty="0" smtClean="0"/>
              <a:t> </a:t>
            </a:r>
            <a:r>
              <a:rPr lang="en-US" dirty="0" err="1" smtClean="0"/>
              <a:t>Hogart</a:t>
            </a:r>
            <a:r>
              <a:rPr lang="en-US" dirty="0" smtClean="0"/>
              <a:t>, RNVR                                                  Jun 1944      Sep 1945 </a:t>
            </a:r>
          </a:p>
          <a:p>
            <a:pPr algn="l" rtl="0"/>
            <a:r>
              <a:rPr lang="en-US" dirty="0" smtClean="0"/>
              <a:t>2   T/A/</a:t>
            </a:r>
            <a:r>
              <a:rPr lang="en-US" dirty="0" err="1" smtClean="0"/>
              <a:t>Lt.Cdr</a:t>
            </a:r>
            <a:r>
              <a:rPr lang="en-US" dirty="0" smtClean="0"/>
              <a:t>. </a:t>
            </a:r>
            <a:r>
              <a:rPr lang="en-US" i="1" dirty="0" smtClean="0"/>
              <a:t>Stuart Latham</a:t>
            </a:r>
            <a:r>
              <a:rPr lang="en-US" dirty="0" smtClean="0"/>
              <a:t> </a:t>
            </a:r>
            <a:r>
              <a:rPr lang="en-US" dirty="0" err="1" smtClean="0"/>
              <a:t>Stammwitz</a:t>
            </a:r>
            <a:r>
              <a:rPr lang="en-US" dirty="0" smtClean="0"/>
              <a:t>, RNVR      Sep 1945     Nov 1945</a:t>
            </a:r>
            <a:endParaRPr lang="he-IL" dirty="0"/>
          </a:p>
        </p:txBody>
      </p:sp>
      <p:sp>
        <p:nvSpPr>
          <p:cNvPr id="5" name="TextBox 4"/>
          <p:cNvSpPr txBox="1"/>
          <p:nvPr/>
        </p:nvSpPr>
        <p:spPr>
          <a:xfrm>
            <a:off x="683568" y="548680"/>
            <a:ext cx="8136904" cy="923330"/>
          </a:xfrm>
          <a:prstGeom prst="rect">
            <a:avLst/>
          </a:prstGeom>
          <a:noFill/>
        </p:spPr>
        <p:txBody>
          <a:bodyPr wrap="square" rtlCol="1">
            <a:spAutoFit/>
          </a:bodyPr>
          <a:lstStyle/>
          <a:p>
            <a:pPr algn="l" rtl="0"/>
            <a:r>
              <a:rPr lang="he-IL" dirty="0" smtClean="0"/>
              <a:t>חימוש</a:t>
            </a:r>
            <a:r>
              <a:rPr lang="en-US" dirty="0" smtClean="0"/>
              <a:t> </a:t>
            </a:r>
            <a:br>
              <a:rPr lang="en-US" dirty="0" smtClean="0"/>
            </a:br>
            <a:r>
              <a:rPr lang="en-US" dirty="0" smtClean="0"/>
              <a:t>1 x 101.6 mm AA </a:t>
            </a:r>
            <a:br>
              <a:rPr lang="en-US" dirty="0" smtClean="0"/>
            </a:br>
            <a:r>
              <a:rPr lang="en-US" dirty="0" smtClean="0"/>
              <a:t>4x 20mm (4x1 AA)   and   8x 20mm (4x2 AA) or 4 x 40mm (4x1 AA)</a:t>
            </a:r>
            <a:endParaRPr lang="en-US" dirty="0"/>
          </a:p>
        </p:txBody>
      </p:sp>
      <p:pic>
        <p:nvPicPr>
          <p:cNvPr id="6" name="תמונה 5" descr="6952807048_37734563ee_z 1.jpg"/>
          <p:cNvPicPr>
            <a:picLocks noChangeAspect="1"/>
          </p:cNvPicPr>
          <p:nvPr/>
        </p:nvPicPr>
        <p:blipFill>
          <a:blip r:embed="rId3" cstate="print"/>
          <a:stretch>
            <a:fillRect/>
          </a:stretch>
        </p:blipFill>
        <p:spPr>
          <a:xfrm>
            <a:off x="4788024" y="1628800"/>
            <a:ext cx="3920824" cy="3234680"/>
          </a:xfrm>
          <a:prstGeom prst="rect">
            <a:avLst/>
          </a:prstGeom>
        </p:spPr>
      </p:pic>
      <p:sp>
        <p:nvSpPr>
          <p:cNvPr id="7" name="TextBox 6"/>
          <p:cNvSpPr txBox="1"/>
          <p:nvPr/>
        </p:nvSpPr>
        <p:spPr>
          <a:xfrm>
            <a:off x="2627784" y="4149080"/>
            <a:ext cx="2160240" cy="369332"/>
          </a:xfrm>
          <a:prstGeom prst="rect">
            <a:avLst/>
          </a:prstGeom>
          <a:noFill/>
        </p:spPr>
        <p:txBody>
          <a:bodyPr wrap="square" rtlCol="1">
            <a:spAutoFit/>
          </a:bodyPr>
          <a:lstStyle/>
          <a:p>
            <a:r>
              <a:rPr lang="he-IL" dirty="0" smtClean="0"/>
              <a:t>תותח </a:t>
            </a:r>
            <a:r>
              <a:rPr lang="en-US" dirty="0" smtClean="0"/>
              <a:t>101.6 mm </a:t>
            </a:r>
            <a:endParaRPr lang="he-IL" dirty="0"/>
          </a:p>
        </p:txBody>
      </p:sp>
      <p:sp>
        <p:nvSpPr>
          <p:cNvPr id="8" name="TextBox 7"/>
          <p:cNvSpPr txBox="1"/>
          <p:nvPr/>
        </p:nvSpPr>
        <p:spPr>
          <a:xfrm>
            <a:off x="4572000" y="116632"/>
            <a:ext cx="1944216" cy="400110"/>
          </a:xfrm>
          <a:prstGeom prst="rect">
            <a:avLst/>
          </a:prstGeom>
          <a:noFill/>
        </p:spPr>
        <p:txBody>
          <a:bodyPr wrap="square" rtlCol="1">
            <a:spAutoFit/>
          </a:bodyPr>
          <a:lstStyle/>
          <a:p>
            <a:r>
              <a:rPr lang="en-US" sz="2000" b="1" dirty="0" err="1" smtClean="0"/>
              <a:t>Hms</a:t>
            </a:r>
            <a:r>
              <a:rPr lang="en-US" sz="2000" b="1" dirty="0" smtClean="0"/>
              <a:t> </a:t>
            </a:r>
            <a:r>
              <a:rPr lang="en-US" sz="2000" b="1" i="1" dirty="0" smtClean="0"/>
              <a:t>Rowena</a:t>
            </a:r>
            <a:endParaRPr lang="he-IL" i="1" dirty="0">
              <a:solidFill>
                <a:srgbClr val="FF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hms rowena mpl2659   August 1947.jpg"/>
          <p:cNvPicPr>
            <a:picLocks noChangeAspect="1"/>
          </p:cNvPicPr>
          <p:nvPr/>
        </p:nvPicPr>
        <p:blipFill>
          <a:blip r:embed="rId2" cstate="print"/>
          <a:stretch>
            <a:fillRect/>
          </a:stretch>
        </p:blipFill>
        <p:spPr>
          <a:xfrm>
            <a:off x="539552" y="1988840"/>
            <a:ext cx="4166967" cy="2614772"/>
          </a:xfrm>
          <a:prstGeom prst="rect">
            <a:avLst/>
          </a:prstGeom>
        </p:spPr>
      </p:pic>
      <p:pic>
        <p:nvPicPr>
          <p:cNvPr id="4" name="תמונה 3" descr="s05984    1935.jpg"/>
          <p:cNvPicPr>
            <a:picLocks noChangeAspect="1"/>
          </p:cNvPicPr>
          <p:nvPr/>
        </p:nvPicPr>
        <p:blipFill>
          <a:blip r:embed="rId3" cstate="print"/>
          <a:stretch>
            <a:fillRect/>
          </a:stretch>
        </p:blipFill>
        <p:spPr>
          <a:xfrm>
            <a:off x="5364088" y="620688"/>
            <a:ext cx="3513738" cy="4797152"/>
          </a:xfrm>
          <a:prstGeom prst="rect">
            <a:avLst/>
          </a:prstGeom>
        </p:spPr>
      </p:pic>
      <p:sp>
        <p:nvSpPr>
          <p:cNvPr id="5" name="TextBox 4"/>
          <p:cNvSpPr txBox="1"/>
          <p:nvPr/>
        </p:nvSpPr>
        <p:spPr>
          <a:xfrm>
            <a:off x="1331640" y="980728"/>
            <a:ext cx="1944216" cy="400110"/>
          </a:xfrm>
          <a:prstGeom prst="rect">
            <a:avLst/>
          </a:prstGeom>
          <a:noFill/>
        </p:spPr>
        <p:txBody>
          <a:bodyPr wrap="square" rtlCol="1">
            <a:spAutoFit/>
          </a:bodyPr>
          <a:lstStyle/>
          <a:p>
            <a:r>
              <a:rPr lang="en-US" sz="2000" b="1" dirty="0" err="1" smtClean="0"/>
              <a:t>Hms</a:t>
            </a:r>
            <a:r>
              <a:rPr lang="en-US" sz="2000" b="1" dirty="0" smtClean="0"/>
              <a:t> </a:t>
            </a:r>
            <a:r>
              <a:rPr lang="en-US" sz="2000" b="1" i="1" dirty="0" smtClean="0"/>
              <a:t>Rowena</a:t>
            </a:r>
            <a:endParaRPr lang="he-IL" i="1" dirty="0">
              <a:solidFill>
                <a:srgbClr val="FF00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ROWENA_1072.jpg"/>
          <p:cNvPicPr>
            <a:picLocks noChangeAspect="1"/>
          </p:cNvPicPr>
          <p:nvPr/>
        </p:nvPicPr>
        <p:blipFill>
          <a:blip r:embed="rId2" cstate="print"/>
          <a:stretch>
            <a:fillRect/>
          </a:stretch>
        </p:blipFill>
        <p:spPr>
          <a:xfrm>
            <a:off x="323528" y="548680"/>
            <a:ext cx="8458082" cy="5328592"/>
          </a:xfrm>
          <a:prstGeom prst="rect">
            <a:avLst/>
          </a:prstGeom>
        </p:spPr>
      </p:pic>
      <p:sp>
        <p:nvSpPr>
          <p:cNvPr id="3" name="TextBox 2"/>
          <p:cNvSpPr txBox="1"/>
          <p:nvPr/>
        </p:nvSpPr>
        <p:spPr>
          <a:xfrm>
            <a:off x="3635896" y="6093296"/>
            <a:ext cx="1944216" cy="400110"/>
          </a:xfrm>
          <a:prstGeom prst="rect">
            <a:avLst/>
          </a:prstGeom>
          <a:noFill/>
        </p:spPr>
        <p:txBody>
          <a:bodyPr wrap="square" rtlCol="1">
            <a:spAutoFit/>
          </a:bodyPr>
          <a:lstStyle/>
          <a:p>
            <a:r>
              <a:rPr lang="en-US" sz="2000" b="1" dirty="0" err="1" smtClean="0"/>
              <a:t>Hms</a:t>
            </a:r>
            <a:r>
              <a:rPr lang="en-US" sz="2000" b="1" dirty="0" smtClean="0"/>
              <a:t> </a:t>
            </a:r>
            <a:r>
              <a:rPr lang="en-US" sz="2000" b="1" i="1" dirty="0" smtClean="0"/>
              <a:t>Rowena</a:t>
            </a:r>
            <a:endParaRPr lang="he-IL" i="1" dirty="0">
              <a:solidFill>
                <a:srgbClr val="FF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large.jpg"/>
          <p:cNvPicPr>
            <a:picLocks noChangeAspect="1"/>
          </p:cNvPicPr>
          <p:nvPr/>
        </p:nvPicPr>
        <p:blipFill>
          <a:blip r:embed="rId2" cstate="print"/>
          <a:stretch>
            <a:fillRect/>
          </a:stretch>
        </p:blipFill>
        <p:spPr>
          <a:xfrm>
            <a:off x="755576" y="188640"/>
            <a:ext cx="7620000" cy="5924550"/>
          </a:xfrm>
          <a:prstGeom prst="rect">
            <a:avLst/>
          </a:prstGeom>
        </p:spPr>
      </p:pic>
      <p:sp>
        <p:nvSpPr>
          <p:cNvPr id="3" name="TextBox 2"/>
          <p:cNvSpPr txBox="1"/>
          <p:nvPr/>
        </p:nvSpPr>
        <p:spPr>
          <a:xfrm>
            <a:off x="3635896" y="6093296"/>
            <a:ext cx="1944216" cy="400110"/>
          </a:xfrm>
          <a:prstGeom prst="rect">
            <a:avLst/>
          </a:prstGeom>
          <a:noFill/>
        </p:spPr>
        <p:txBody>
          <a:bodyPr wrap="square" rtlCol="1">
            <a:spAutoFit/>
          </a:bodyPr>
          <a:lstStyle/>
          <a:p>
            <a:r>
              <a:rPr lang="en-US" sz="2000" b="1" dirty="0" err="1" smtClean="0"/>
              <a:t>Hms</a:t>
            </a:r>
            <a:r>
              <a:rPr lang="en-US" sz="2000" b="1" dirty="0" smtClean="0"/>
              <a:t> </a:t>
            </a:r>
            <a:r>
              <a:rPr lang="en-US" sz="2000" b="1" i="1" dirty="0" smtClean="0"/>
              <a:t>Rowena</a:t>
            </a:r>
            <a:endParaRPr lang="he-IL" i="1" dirty="0">
              <a:solidFill>
                <a:srgbClr val="FF0000"/>
              </a:solidFill>
            </a:endParaRPr>
          </a:p>
        </p:txBody>
      </p:sp>
      <p:pic>
        <p:nvPicPr>
          <p:cNvPr id="4" name="תמונה 3" descr="$T2eC16FHJH8E9qSEUc0IBQQJwDIvjg~~60_35.jpg"/>
          <p:cNvPicPr>
            <a:picLocks noChangeAspect="1"/>
          </p:cNvPicPr>
          <p:nvPr/>
        </p:nvPicPr>
        <p:blipFill>
          <a:blip r:embed="rId3" cstate="print"/>
          <a:stretch>
            <a:fillRect/>
          </a:stretch>
        </p:blipFill>
        <p:spPr>
          <a:xfrm>
            <a:off x="6300192" y="116632"/>
            <a:ext cx="2688299" cy="2016224"/>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4" name="תמונה 3" descr="דגל הצי הבריטי 1900 - 1919.jpg">
            <a:hlinkClick r:id="rId3" action="ppaction://hlinksldjump"/>
          </p:cNvPr>
          <p:cNvPicPr>
            <a:picLocks noChangeAspect="1"/>
          </p:cNvPicPr>
          <p:nvPr/>
        </p:nvPicPr>
        <p:blipFill>
          <a:blip r:embed="rId4" cstate="print"/>
          <a:stretch>
            <a:fillRect/>
          </a:stretch>
        </p:blipFill>
        <p:spPr>
          <a:xfrm>
            <a:off x="7452320" y="584684"/>
            <a:ext cx="1463427" cy="731714"/>
          </a:xfrm>
          <a:prstGeom prst="rect">
            <a:avLst/>
          </a:prstGeom>
          <a:ln>
            <a:solidFill>
              <a:srgbClr val="FF0000"/>
            </a:solidFill>
          </a:ln>
        </p:spPr>
      </p:pic>
      <p:sp>
        <p:nvSpPr>
          <p:cNvPr id="5" name="TextBox 4"/>
          <p:cNvSpPr txBox="1"/>
          <p:nvPr/>
        </p:nvSpPr>
        <p:spPr>
          <a:xfrm>
            <a:off x="8244408" y="980728"/>
            <a:ext cx="504056" cy="369332"/>
          </a:xfrm>
          <a:prstGeom prst="rect">
            <a:avLst/>
          </a:prstGeom>
          <a:noFill/>
        </p:spPr>
        <p:txBody>
          <a:bodyPr wrap="square" rtlCol="1">
            <a:spAutoFit/>
          </a:bodyPr>
          <a:lstStyle/>
          <a:p>
            <a:r>
              <a:rPr lang="en-US" dirty="0" smtClean="0"/>
              <a:t>21</a:t>
            </a:r>
            <a:endParaRPr lang="he-IL" dirty="0"/>
          </a:p>
        </p:txBody>
      </p:sp>
      <p:sp>
        <p:nvSpPr>
          <p:cNvPr id="6" name="TextBox 5"/>
          <p:cNvSpPr txBox="1"/>
          <p:nvPr/>
        </p:nvSpPr>
        <p:spPr>
          <a:xfrm>
            <a:off x="5148064" y="548680"/>
            <a:ext cx="1944216" cy="400110"/>
          </a:xfrm>
          <a:prstGeom prst="rect">
            <a:avLst/>
          </a:prstGeom>
          <a:noFill/>
        </p:spPr>
        <p:txBody>
          <a:bodyPr wrap="square" rtlCol="1">
            <a:spAutoFit/>
          </a:bodyPr>
          <a:lstStyle/>
          <a:p>
            <a:r>
              <a:rPr lang="en-US" sz="2000" b="1" dirty="0" err="1" smtClean="0"/>
              <a:t>Hms</a:t>
            </a:r>
            <a:r>
              <a:rPr lang="en-US" sz="2000" b="1" dirty="0" smtClean="0"/>
              <a:t> </a:t>
            </a:r>
            <a:r>
              <a:rPr lang="en-US" sz="2000" b="1" i="1" dirty="0" err="1" smtClean="0"/>
              <a:t>Saumarez</a:t>
            </a:r>
            <a:r>
              <a:rPr lang="he-IL" sz="2000" b="1" dirty="0" smtClean="0"/>
              <a:t> </a:t>
            </a:r>
            <a:endParaRPr lang="he-IL" i="1" dirty="0">
              <a:solidFill>
                <a:srgbClr val="FF0000"/>
              </a:solidFill>
            </a:endParaRPr>
          </a:p>
        </p:txBody>
      </p:sp>
      <p:sp>
        <p:nvSpPr>
          <p:cNvPr id="7" name="TextBox 6"/>
          <p:cNvSpPr txBox="1"/>
          <p:nvPr/>
        </p:nvSpPr>
        <p:spPr>
          <a:xfrm>
            <a:off x="2123728" y="1412776"/>
            <a:ext cx="6768752" cy="2308324"/>
          </a:xfrm>
          <a:prstGeom prst="rect">
            <a:avLst/>
          </a:prstGeom>
          <a:noFill/>
        </p:spPr>
        <p:txBody>
          <a:bodyPr wrap="square" rtlCol="1">
            <a:spAutoFit/>
          </a:bodyPr>
          <a:lstStyle/>
          <a:p>
            <a:r>
              <a:rPr lang="he-IL" dirty="0" smtClean="0"/>
              <a:t>סוג: משחתת  </a:t>
            </a:r>
            <a:r>
              <a:rPr lang="en-US" dirty="0" smtClean="0"/>
              <a:t>destroyer</a:t>
            </a:r>
            <a:r>
              <a:rPr lang="he-IL" dirty="0" smtClean="0"/>
              <a:t> </a:t>
            </a:r>
          </a:p>
          <a:p>
            <a:r>
              <a:rPr lang="he-IL" dirty="0" smtClean="0"/>
              <a:t>דגם:   </a:t>
            </a:r>
            <a:r>
              <a:rPr lang="en-US" dirty="0" smtClean="0"/>
              <a:t>S class destroyer</a:t>
            </a:r>
          </a:p>
          <a:p>
            <a:r>
              <a:rPr lang="he-IL" dirty="0" smtClean="0"/>
              <a:t>דגל/ נס ( </a:t>
            </a:r>
            <a:r>
              <a:rPr lang="en-US" dirty="0" smtClean="0"/>
              <a:t>Pennant</a:t>
            </a:r>
            <a:r>
              <a:rPr lang="he-IL" dirty="0" smtClean="0"/>
              <a:t> ): </a:t>
            </a:r>
            <a:r>
              <a:rPr lang="en-GB" b="1" dirty="0" smtClean="0"/>
              <a:t>G 12</a:t>
            </a:r>
            <a:r>
              <a:rPr lang="he-IL" b="1" dirty="0" smtClean="0"/>
              <a:t> </a:t>
            </a:r>
            <a:endParaRPr lang="he-IL" dirty="0" smtClean="0"/>
          </a:p>
          <a:p>
            <a:r>
              <a:rPr lang="he-IL" dirty="0" smtClean="0"/>
              <a:t>ההזמנה לבנות אותה התבצעה ב- 9 ינואר 1941. </a:t>
            </a:r>
          </a:p>
          <a:p>
            <a:r>
              <a:rPr lang="he-IL" dirty="0" smtClean="0"/>
              <a:t>מספנות: </a:t>
            </a:r>
            <a:r>
              <a:rPr lang="en-US" dirty="0" smtClean="0"/>
              <a:t>Hawthorn Leslie &amp; Co. (</a:t>
            </a:r>
            <a:r>
              <a:rPr lang="en-US" dirty="0" err="1" smtClean="0"/>
              <a:t>Hebburn</a:t>
            </a:r>
            <a:r>
              <a:rPr lang="en-US" dirty="0" smtClean="0"/>
              <a:t>-on-Tyne, U.K.) </a:t>
            </a:r>
            <a:endParaRPr lang="he-IL" dirty="0" smtClean="0"/>
          </a:p>
          <a:p>
            <a:r>
              <a:rPr lang="he-IL" dirty="0" smtClean="0"/>
              <a:t>השידרה הונחה</a:t>
            </a:r>
            <a:r>
              <a:rPr lang="he-IL" sz="1400" dirty="0" smtClean="0"/>
              <a:t>:  </a:t>
            </a:r>
            <a:r>
              <a:rPr lang="he-IL" dirty="0" smtClean="0"/>
              <a:t>8 ספטמבר 1941. </a:t>
            </a:r>
          </a:p>
          <a:p>
            <a:r>
              <a:rPr lang="he-IL" dirty="0" smtClean="0"/>
              <a:t>הושקה: 20 נובמבר 1942. </a:t>
            </a:r>
            <a:endParaRPr lang="he-IL" dirty="0" smtClean="0">
              <a:solidFill>
                <a:srgbClr val="FF0000"/>
              </a:solidFill>
            </a:endParaRPr>
          </a:p>
          <a:p>
            <a:r>
              <a:rPr lang="he-IL" dirty="0" smtClean="0"/>
              <a:t>הבנייה הושלמה: 1 יולי 1943. </a:t>
            </a:r>
          </a:p>
        </p:txBody>
      </p:sp>
      <p:pic>
        <p:nvPicPr>
          <p:cNvPr id="8" name="תמונה 7" descr="rn_1.gif">
            <a:hlinkClick r:id="rId5" action="ppaction://hlinksldjump"/>
          </p:cNvPr>
          <p:cNvPicPr>
            <a:picLocks noChangeAspect="1"/>
          </p:cNvPicPr>
          <p:nvPr/>
        </p:nvPicPr>
        <p:blipFill>
          <a:blip r:embed="rId6" cstate="print"/>
          <a:stretch>
            <a:fillRect/>
          </a:stretch>
        </p:blipFill>
        <p:spPr>
          <a:xfrm>
            <a:off x="8100392" y="6237312"/>
            <a:ext cx="714375" cy="476250"/>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4283968" y="260648"/>
            <a:ext cx="4392488" cy="369332"/>
          </a:xfrm>
          <a:prstGeom prst="rect">
            <a:avLst/>
          </a:prstGeom>
          <a:noFill/>
        </p:spPr>
        <p:txBody>
          <a:bodyPr wrap="square" rtlCol="1">
            <a:spAutoFit/>
          </a:bodyPr>
          <a:lstStyle/>
          <a:p>
            <a:r>
              <a:rPr lang="en-US" dirty="0" smtClean="0"/>
              <a:t>June 8, 1946, the </a:t>
            </a:r>
            <a:r>
              <a:rPr lang="en-US" i="1" dirty="0" err="1" smtClean="0"/>
              <a:t>Haviva</a:t>
            </a:r>
            <a:r>
              <a:rPr lang="en-US" i="1" dirty="0" smtClean="0"/>
              <a:t> </a:t>
            </a:r>
            <a:r>
              <a:rPr lang="en-US" i="1" dirty="0" err="1" smtClean="0"/>
              <a:t>Reik</a:t>
            </a:r>
            <a:endParaRPr lang="he-IL" dirty="0"/>
          </a:p>
        </p:txBody>
      </p:sp>
      <p:sp>
        <p:nvSpPr>
          <p:cNvPr id="3" name="TextBox 2"/>
          <p:cNvSpPr txBox="1"/>
          <p:nvPr/>
        </p:nvSpPr>
        <p:spPr>
          <a:xfrm>
            <a:off x="179512" y="548680"/>
            <a:ext cx="7560840" cy="3139321"/>
          </a:xfrm>
          <a:prstGeom prst="rect">
            <a:avLst/>
          </a:prstGeom>
          <a:noFill/>
        </p:spPr>
        <p:txBody>
          <a:bodyPr wrap="square" rtlCol="1">
            <a:spAutoFit/>
          </a:bodyPr>
          <a:lstStyle/>
          <a:p>
            <a:pPr algn="l" rtl="0"/>
            <a:r>
              <a:rPr lang="en-US" dirty="0" smtClean="0"/>
              <a:t>Displacement: 1,730 tons (standard) </a:t>
            </a:r>
          </a:p>
          <a:p>
            <a:pPr algn="l" rtl="0"/>
            <a:r>
              <a:rPr lang="en-US" dirty="0" smtClean="0"/>
              <a:t>Length: 363 ft (111 m) </a:t>
            </a:r>
          </a:p>
          <a:p>
            <a:pPr algn="l" rtl="0"/>
            <a:r>
              <a:rPr lang="en-US" dirty="0" smtClean="0"/>
              <a:t>Beam: 35 ft (11 m) </a:t>
            </a:r>
          </a:p>
          <a:p>
            <a:pPr algn="l" rtl="0"/>
            <a:r>
              <a:rPr lang="en-US" dirty="0" smtClean="0"/>
              <a:t>Draught: 14 ft (4.3 m) </a:t>
            </a:r>
          </a:p>
          <a:p>
            <a:pPr algn="l" rtl="0"/>
            <a:r>
              <a:rPr lang="en-US" dirty="0" smtClean="0"/>
              <a:t>Propulsion: Two sets of Parsons geared turbines 40,000 hp </a:t>
            </a:r>
          </a:p>
          <a:p>
            <a:pPr algn="l" rtl="0"/>
            <a:r>
              <a:rPr lang="en-US" dirty="0" smtClean="0"/>
              <a:t>Speed: 36¾ </a:t>
            </a:r>
            <a:r>
              <a:rPr lang="en-US" dirty="0" err="1" smtClean="0"/>
              <a:t>kt</a:t>
            </a:r>
            <a:r>
              <a:rPr lang="en-US" dirty="0" smtClean="0"/>
              <a:t> </a:t>
            </a:r>
          </a:p>
          <a:p>
            <a:pPr algn="l" rtl="0"/>
            <a:r>
              <a:rPr lang="en-US" dirty="0" smtClean="0"/>
              <a:t>Complement: 225 </a:t>
            </a:r>
          </a:p>
          <a:p>
            <a:pPr algn="l" rtl="0"/>
            <a:r>
              <a:rPr lang="en-US" dirty="0" smtClean="0"/>
              <a:t>Armament:      4 x 4.7in</a:t>
            </a:r>
            <a:br>
              <a:rPr lang="en-US" dirty="0" smtClean="0"/>
            </a:br>
            <a:r>
              <a:rPr lang="en-US" dirty="0" smtClean="0"/>
              <a:t>                          2 x 40 mm anti-aircraft guns</a:t>
            </a:r>
          </a:p>
          <a:p>
            <a:pPr algn="l" rtl="0"/>
            <a:r>
              <a:rPr lang="en-US" dirty="0" smtClean="0"/>
              <a:t>                          8 x 20 mm anti-aircraft guns</a:t>
            </a:r>
          </a:p>
          <a:p>
            <a:pPr algn="l" rtl="0"/>
            <a:r>
              <a:rPr lang="en-US" dirty="0" smtClean="0"/>
              <a:t>                          8 x 21 in torpedo tubes</a:t>
            </a:r>
            <a:endParaRPr lang="en-US" dirty="0"/>
          </a:p>
        </p:txBody>
      </p:sp>
      <p:sp>
        <p:nvSpPr>
          <p:cNvPr id="4" name="TextBox 3"/>
          <p:cNvSpPr txBox="1"/>
          <p:nvPr/>
        </p:nvSpPr>
        <p:spPr>
          <a:xfrm>
            <a:off x="251520" y="4293096"/>
            <a:ext cx="8712968" cy="2031325"/>
          </a:xfrm>
          <a:prstGeom prst="rect">
            <a:avLst/>
          </a:prstGeom>
          <a:noFill/>
        </p:spPr>
        <p:txBody>
          <a:bodyPr wrap="square" rtlCol="1">
            <a:spAutoFit/>
          </a:bodyPr>
          <a:lstStyle/>
          <a:p>
            <a:pPr algn="l" rtl="0"/>
            <a:r>
              <a:rPr lang="en-US" b="1" dirty="0" smtClean="0"/>
              <a:t>Commands listed for HMS </a:t>
            </a:r>
            <a:r>
              <a:rPr lang="en-US" b="1" dirty="0" err="1" smtClean="0"/>
              <a:t>Saumarez</a:t>
            </a:r>
            <a:r>
              <a:rPr lang="en-US" b="1" dirty="0" smtClean="0"/>
              <a:t> (G 12)</a:t>
            </a:r>
          </a:p>
          <a:p>
            <a:pPr algn="l" rtl="0"/>
            <a:r>
              <a:rPr lang="en-US" dirty="0" smtClean="0"/>
              <a:t> </a:t>
            </a:r>
          </a:p>
          <a:p>
            <a:pPr algn="l" rtl="0"/>
            <a:r>
              <a:rPr lang="en-US" b="1" dirty="0" smtClean="0"/>
              <a:t>             Commander</a:t>
            </a:r>
            <a:r>
              <a:rPr lang="en-US" dirty="0" smtClean="0"/>
              <a:t>                                                  </a:t>
            </a:r>
            <a:r>
              <a:rPr lang="en-US" b="1" dirty="0" smtClean="0"/>
              <a:t>From</a:t>
            </a:r>
            <a:r>
              <a:rPr lang="en-US" dirty="0" smtClean="0"/>
              <a:t> </a:t>
            </a:r>
            <a:r>
              <a:rPr lang="en-US" b="1" dirty="0" smtClean="0"/>
              <a:t>To</a:t>
            </a:r>
            <a:r>
              <a:rPr lang="en-US" dirty="0" smtClean="0"/>
              <a:t> </a:t>
            </a:r>
          </a:p>
          <a:p>
            <a:pPr algn="l" rtl="0"/>
            <a:r>
              <a:rPr lang="en-US" dirty="0" smtClean="0"/>
              <a:t>1   </a:t>
            </a:r>
            <a:r>
              <a:rPr lang="en-US" dirty="0" err="1" smtClean="0"/>
              <a:t>Lt.Cdr</a:t>
            </a:r>
            <a:r>
              <a:rPr lang="en-US" dirty="0" smtClean="0"/>
              <a:t>. </a:t>
            </a:r>
            <a:r>
              <a:rPr lang="en-US" i="1" dirty="0" smtClean="0"/>
              <a:t>Eric Norman</a:t>
            </a:r>
            <a:r>
              <a:rPr lang="en-US" dirty="0" smtClean="0"/>
              <a:t> </a:t>
            </a:r>
            <a:r>
              <a:rPr lang="en-US" dirty="0" err="1" smtClean="0"/>
              <a:t>Walmsley</a:t>
            </a:r>
            <a:r>
              <a:rPr lang="en-US" dirty="0" smtClean="0"/>
              <a:t>, DSC, RN               24 May 1943       Jan/Feb44 </a:t>
            </a:r>
          </a:p>
          <a:p>
            <a:pPr algn="l" rtl="0"/>
            <a:r>
              <a:rPr lang="en-US" dirty="0" smtClean="0"/>
              <a:t>2   Lt. </a:t>
            </a:r>
            <a:r>
              <a:rPr lang="en-US" i="1" dirty="0" smtClean="0"/>
              <a:t>John Edwin</a:t>
            </a:r>
            <a:r>
              <a:rPr lang="en-US" dirty="0" smtClean="0"/>
              <a:t> Dyer, DSC, RN                                 Jan/Feb44           19 Mar 1944 </a:t>
            </a:r>
          </a:p>
          <a:p>
            <a:pPr algn="l" rtl="0"/>
            <a:r>
              <a:rPr lang="en-US" dirty="0" smtClean="0"/>
              <a:t>3   Capt. </a:t>
            </a:r>
            <a:r>
              <a:rPr lang="en-US" i="1" dirty="0" smtClean="0"/>
              <a:t>Peter Grenville Lyon</a:t>
            </a:r>
            <a:r>
              <a:rPr lang="en-US" dirty="0" smtClean="0"/>
              <a:t> </a:t>
            </a:r>
            <a:r>
              <a:rPr lang="en-US" dirty="0" err="1" smtClean="0"/>
              <a:t>Cazalet</a:t>
            </a:r>
            <a:r>
              <a:rPr lang="en-US" dirty="0" smtClean="0"/>
              <a:t>, DSC, RN        19 Mar 1944        17 Nov 1944 </a:t>
            </a:r>
          </a:p>
          <a:p>
            <a:pPr algn="l" rtl="0"/>
            <a:r>
              <a:rPr lang="en-US" dirty="0" smtClean="0"/>
              <a:t>4   Capt. </a:t>
            </a:r>
            <a:r>
              <a:rPr lang="en-US" i="1" dirty="0" smtClean="0"/>
              <a:t>Manley Lawrence</a:t>
            </a:r>
            <a:r>
              <a:rPr lang="en-US" dirty="0" smtClean="0"/>
              <a:t> Power, DSO, OBE, RN    17 Nov 1944        14 Dec 1945 </a:t>
            </a:r>
            <a:endParaRPr lang="he-IL" dirty="0"/>
          </a:p>
        </p:txBody>
      </p:sp>
      <p:sp>
        <p:nvSpPr>
          <p:cNvPr id="5" name="TextBox 4"/>
          <p:cNvSpPr txBox="1"/>
          <p:nvPr/>
        </p:nvSpPr>
        <p:spPr>
          <a:xfrm>
            <a:off x="6372200" y="2852936"/>
            <a:ext cx="1944216" cy="400110"/>
          </a:xfrm>
          <a:prstGeom prst="rect">
            <a:avLst/>
          </a:prstGeom>
          <a:noFill/>
        </p:spPr>
        <p:txBody>
          <a:bodyPr wrap="square" rtlCol="1">
            <a:spAutoFit/>
          </a:bodyPr>
          <a:lstStyle/>
          <a:p>
            <a:r>
              <a:rPr lang="en-US" sz="2000" b="1" dirty="0" err="1" smtClean="0"/>
              <a:t>Hms</a:t>
            </a:r>
            <a:r>
              <a:rPr lang="en-US" sz="2000" b="1" dirty="0" smtClean="0"/>
              <a:t> </a:t>
            </a:r>
            <a:r>
              <a:rPr lang="en-US" sz="2000" b="1" i="1" dirty="0" err="1" smtClean="0"/>
              <a:t>Saumarez</a:t>
            </a:r>
            <a:r>
              <a:rPr lang="he-IL" sz="2000" b="1" dirty="0" smtClean="0"/>
              <a:t> </a:t>
            </a:r>
            <a:endParaRPr lang="he-IL" i="1"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KGrHqN,!psFBcucSFSQBQ,ddgDMHQ~~60_35.jpg"/>
          <p:cNvPicPr>
            <a:picLocks noChangeAspect="1"/>
          </p:cNvPicPr>
          <p:nvPr/>
        </p:nvPicPr>
        <p:blipFill>
          <a:blip r:embed="rId3" cstate="print"/>
          <a:stretch>
            <a:fillRect/>
          </a:stretch>
        </p:blipFill>
        <p:spPr>
          <a:xfrm>
            <a:off x="539552" y="620688"/>
            <a:ext cx="8208912" cy="5253704"/>
          </a:xfrm>
          <a:prstGeom prst="rect">
            <a:avLst/>
          </a:prstGeom>
        </p:spPr>
      </p:pic>
      <p:sp>
        <p:nvSpPr>
          <p:cNvPr id="3" name="TextBox 2"/>
          <p:cNvSpPr txBox="1"/>
          <p:nvPr/>
        </p:nvSpPr>
        <p:spPr>
          <a:xfrm>
            <a:off x="3203848" y="6093296"/>
            <a:ext cx="2736304" cy="400110"/>
          </a:xfrm>
          <a:prstGeom prst="rect">
            <a:avLst/>
          </a:prstGeom>
          <a:noFill/>
        </p:spPr>
        <p:txBody>
          <a:bodyPr wrap="square" rtlCol="1">
            <a:spAutoFit/>
          </a:bodyPr>
          <a:lstStyle/>
          <a:p>
            <a:pPr algn="ctr"/>
            <a:r>
              <a:rPr lang="en-US" sz="2000" b="1" dirty="0" err="1" smtClean="0"/>
              <a:t>Hms</a:t>
            </a:r>
            <a:r>
              <a:rPr lang="en-US" sz="2000" b="1" dirty="0" smtClean="0"/>
              <a:t> </a:t>
            </a:r>
            <a:r>
              <a:rPr lang="en-US" sz="2000" b="1" i="1" dirty="0" smtClean="0"/>
              <a:t>Moon</a:t>
            </a:r>
            <a:endParaRPr lang="he-IL" dirty="0">
              <a:solidFill>
                <a:srgbClr val="FF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5" name="TextBox 4"/>
          <p:cNvSpPr txBox="1"/>
          <p:nvPr/>
        </p:nvSpPr>
        <p:spPr>
          <a:xfrm>
            <a:off x="5796136" y="2060848"/>
            <a:ext cx="2880320" cy="892552"/>
          </a:xfrm>
          <a:prstGeom prst="rect">
            <a:avLst/>
          </a:prstGeom>
          <a:solidFill>
            <a:schemeClr val="bg1"/>
          </a:solidFill>
          <a:ln w="44450">
            <a:solidFill>
              <a:srgbClr val="FF0000"/>
            </a:solidFill>
          </a:ln>
        </p:spPr>
        <p:txBody>
          <a:bodyPr wrap="square" rtlCol="1">
            <a:spAutoFit/>
          </a:bodyPr>
          <a:lstStyle/>
          <a:p>
            <a:pPr algn="ctr"/>
            <a:r>
              <a:rPr lang="en-US" sz="2400" b="1" dirty="0" smtClean="0"/>
              <a:t>Destroyer</a:t>
            </a:r>
          </a:p>
          <a:p>
            <a:pPr algn="ctr"/>
            <a:r>
              <a:rPr lang="en-US" sz="2800" dirty="0" smtClean="0"/>
              <a:t> </a:t>
            </a:r>
            <a:r>
              <a:rPr lang="en-US" sz="2800" b="1" dirty="0" err="1" smtClean="0"/>
              <a:t>Hms</a:t>
            </a:r>
            <a:r>
              <a:rPr lang="en-US" sz="2800" b="1" dirty="0" smtClean="0"/>
              <a:t> </a:t>
            </a:r>
            <a:r>
              <a:rPr lang="en-US" sz="2800" b="1" i="1" dirty="0" err="1" smtClean="0"/>
              <a:t>Saumarez</a:t>
            </a:r>
            <a:endParaRPr lang="he-IL" sz="2800" dirty="0" smtClean="0">
              <a:solidFill>
                <a:srgbClr val="FF0000"/>
              </a:solidFill>
            </a:endParaRPr>
          </a:p>
        </p:txBody>
      </p:sp>
      <p:sp>
        <p:nvSpPr>
          <p:cNvPr id="7" name="TextBox 6"/>
          <p:cNvSpPr txBox="1"/>
          <p:nvPr/>
        </p:nvSpPr>
        <p:spPr>
          <a:xfrm>
            <a:off x="251520" y="1268760"/>
            <a:ext cx="3312368" cy="369332"/>
          </a:xfrm>
          <a:prstGeom prst="rect">
            <a:avLst/>
          </a:prstGeom>
          <a:noFill/>
        </p:spPr>
        <p:txBody>
          <a:bodyPr wrap="square" rtlCol="1">
            <a:spAutoFit/>
          </a:bodyPr>
          <a:lstStyle/>
          <a:p>
            <a:r>
              <a:rPr lang="he-IL" dirty="0" smtClean="0"/>
              <a:t>יירטה את  </a:t>
            </a:r>
            <a:r>
              <a:rPr lang="he-IL" b="1" dirty="0" smtClean="0">
                <a:latin typeface="Guttman Mantova-Decor" pitchFamily="2" charset="-79"/>
                <a:cs typeface="Guttman Mantova-Decor" pitchFamily="2" charset="-79"/>
              </a:rPr>
              <a:t>'דב הוז'   </a:t>
            </a:r>
            <a:r>
              <a:rPr lang="he-IL" dirty="0" smtClean="0"/>
              <a:t>13.5.1946    </a:t>
            </a:r>
          </a:p>
        </p:txBody>
      </p:sp>
      <p:sp>
        <p:nvSpPr>
          <p:cNvPr id="9" name="TextBox 8"/>
          <p:cNvSpPr txBox="1"/>
          <p:nvPr/>
        </p:nvSpPr>
        <p:spPr>
          <a:xfrm>
            <a:off x="323528" y="2276872"/>
            <a:ext cx="3600400" cy="369332"/>
          </a:xfrm>
          <a:prstGeom prst="rect">
            <a:avLst/>
          </a:prstGeom>
          <a:noFill/>
        </p:spPr>
        <p:txBody>
          <a:bodyPr wrap="square" rtlCol="1">
            <a:spAutoFit/>
          </a:bodyPr>
          <a:lstStyle/>
          <a:p>
            <a:r>
              <a:rPr lang="he-IL" dirty="0" smtClean="0"/>
              <a:t>יירטה את  </a:t>
            </a:r>
            <a:r>
              <a:rPr lang="he-IL" b="1" dirty="0" smtClean="0">
                <a:latin typeface="Guttman Mantova-Decor" pitchFamily="2" charset="-79"/>
                <a:cs typeface="Guttman Mantova-Decor" pitchFamily="2" charset="-79"/>
              </a:rPr>
              <a:t>'חביבה </a:t>
            </a:r>
            <a:r>
              <a:rPr lang="he-IL" b="1" dirty="0" err="1" smtClean="0">
                <a:latin typeface="Guttman Mantova-Decor" pitchFamily="2" charset="-79"/>
                <a:cs typeface="Guttman Mantova-Decor" pitchFamily="2" charset="-79"/>
              </a:rPr>
              <a:t>רייק</a:t>
            </a:r>
            <a:r>
              <a:rPr lang="he-IL" b="1" dirty="0" smtClean="0">
                <a:latin typeface="Guttman Mantova-Decor" pitchFamily="2" charset="-79"/>
                <a:cs typeface="Guttman Mantova-Decor" pitchFamily="2" charset="-79"/>
              </a:rPr>
              <a:t>'   </a:t>
            </a:r>
            <a:r>
              <a:rPr lang="he-IL" dirty="0" smtClean="0"/>
              <a:t>8.6.1946    </a:t>
            </a:r>
          </a:p>
        </p:txBody>
      </p:sp>
      <p:sp>
        <p:nvSpPr>
          <p:cNvPr id="6" name="TextBox 5"/>
          <p:cNvSpPr txBox="1"/>
          <p:nvPr/>
        </p:nvSpPr>
        <p:spPr>
          <a:xfrm>
            <a:off x="539552" y="3573016"/>
            <a:ext cx="3744416" cy="369332"/>
          </a:xfrm>
          <a:prstGeom prst="rect">
            <a:avLst/>
          </a:prstGeom>
          <a:noFill/>
        </p:spPr>
        <p:txBody>
          <a:bodyPr wrap="square" rtlCol="1">
            <a:spAutoFit/>
          </a:bodyPr>
          <a:lstStyle/>
          <a:p>
            <a:r>
              <a:rPr lang="he-IL" dirty="0" smtClean="0"/>
              <a:t>יירטה את  </a:t>
            </a:r>
            <a:r>
              <a:rPr lang="he-IL" b="1" dirty="0" smtClean="0">
                <a:latin typeface="Guttman Mantova-Decor" pitchFamily="2" charset="-79"/>
                <a:cs typeface="Guttman Mantova-Decor" pitchFamily="2" charset="-79"/>
              </a:rPr>
              <a:t>'החייל העברי'   </a:t>
            </a:r>
            <a:r>
              <a:rPr lang="he-IL" dirty="0" smtClean="0"/>
              <a:t>31.7.1946    </a:t>
            </a:r>
          </a:p>
        </p:txBody>
      </p:sp>
      <p:pic>
        <p:nvPicPr>
          <p:cNvPr id="8" name="תמונה 7" descr="Destroyer שמאלה.jpg"/>
          <p:cNvPicPr>
            <a:picLocks noChangeAspect="1"/>
          </p:cNvPicPr>
          <p:nvPr/>
        </p:nvPicPr>
        <p:blipFill>
          <a:blip r:embed="rId3" cstate="print"/>
          <a:stretch>
            <a:fillRect/>
          </a:stretch>
        </p:blipFill>
        <p:spPr>
          <a:xfrm>
            <a:off x="6156176" y="1484784"/>
            <a:ext cx="1292374" cy="435101"/>
          </a:xfrm>
          <a:prstGeom prst="rect">
            <a:avLst/>
          </a:prstGeom>
          <a:scene3d>
            <a:camera prst="orthographicFront">
              <a:rot lat="0" lon="0" rev="300000"/>
            </a:camera>
            <a:lightRig rig="threePt" dir="t"/>
          </a:scene3d>
        </p:spPr>
      </p:pic>
      <p:pic>
        <p:nvPicPr>
          <p:cNvPr id="10" name="תמונה 9" descr="Destroyer שמאלה.jpg"/>
          <p:cNvPicPr>
            <a:picLocks noChangeAspect="1"/>
          </p:cNvPicPr>
          <p:nvPr/>
        </p:nvPicPr>
        <p:blipFill>
          <a:blip r:embed="rId3" cstate="print"/>
          <a:stretch>
            <a:fillRect/>
          </a:stretch>
        </p:blipFill>
        <p:spPr>
          <a:xfrm>
            <a:off x="5724128" y="2924944"/>
            <a:ext cx="1292374" cy="435101"/>
          </a:xfrm>
          <a:prstGeom prst="rect">
            <a:avLst/>
          </a:prstGeom>
          <a:scene3d>
            <a:camera prst="orthographicFront">
              <a:rot lat="0" lon="0" rev="21299999"/>
            </a:camera>
            <a:lightRig rig="threePt" dir="t"/>
          </a:scene3d>
        </p:spPr>
      </p:pic>
      <p:pic>
        <p:nvPicPr>
          <p:cNvPr id="11" name="תמונה 10" descr="Destroyer שמאלה.jpg"/>
          <p:cNvPicPr>
            <a:picLocks noChangeAspect="1"/>
          </p:cNvPicPr>
          <p:nvPr/>
        </p:nvPicPr>
        <p:blipFill>
          <a:blip r:embed="rId3" cstate="print"/>
          <a:stretch>
            <a:fillRect/>
          </a:stretch>
        </p:blipFill>
        <p:spPr>
          <a:xfrm>
            <a:off x="6084168" y="3212976"/>
            <a:ext cx="1292374" cy="435101"/>
          </a:xfrm>
          <a:prstGeom prst="rect">
            <a:avLst/>
          </a:prstGeom>
          <a:scene3d>
            <a:camera prst="orthographicFront">
              <a:rot lat="0" lon="0" rev="300000"/>
            </a:camera>
            <a:lightRig rig="threePt" dir="t"/>
          </a:scene3d>
        </p:spPr>
      </p:pic>
      <p:pic>
        <p:nvPicPr>
          <p:cNvPr id="12" name="תמונה 11" descr="rn_1.gif">
            <a:hlinkClick r:id="rId4" action="ppaction://hlinksldjump"/>
          </p:cNvPr>
          <p:cNvPicPr>
            <a:picLocks noChangeAspect="1"/>
          </p:cNvPicPr>
          <p:nvPr/>
        </p:nvPicPr>
        <p:blipFill>
          <a:blip r:embed="rId5" cstate="print"/>
          <a:stretch>
            <a:fillRect/>
          </a:stretch>
        </p:blipFill>
        <p:spPr>
          <a:xfrm>
            <a:off x="8100392" y="6237312"/>
            <a:ext cx="714375" cy="476250"/>
          </a:xfrm>
          <a:prstGeom prst="rect">
            <a:avLst/>
          </a:prstGeom>
        </p:spPr>
      </p:pic>
      <p:pic>
        <p:nvPicPr>
          <p:cNvPr id="13" name="תמונה 12" descr="uline.gif"/>
          <p:cNvPicPr>
            <a:picLocks noChangeAspect="1"/>
          </p:cNvPicPr>
          <p:nvPr/>
        </p:nvPicPr>
        <p:blipFill>
          <a:blip r:embed="rId6" cstate="print"/>
          <a:stretch>
            <a:fillRect/>
          </a:stretch>
        </p:blipFill>
        <p:spPr>
          <a:xfrm>
            <a:off x="1691680" y="6165304"/>
            <a:ext cx="5772150" cy="238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500"/>
                            </p:stCondLst>
                            <p:childTnLst>
                              <p:par>
                                <p:cTn id="8" presetID="0" presetClass="path" presetSubtype="0" accel="50000" decel="50000" fill="hold" nodeType="afterEffect">
                                  <p:stCondLst>
                                    <p:cond delay="500"/>
                                  </p:stCondLst>
                                  <p:childTnLst>
                                    <p:animMotion origin="layout" path="M -3.61111E-6 1.85185E-6 C -0.08368 -0.01296 -0.16597 -0.02593 -0.1967 -0.03171 " pathEditMode="relative" rAng="0" ptsTypes="aA">
                                      <p:cBhvr>
                                        <p:cTn id="9" dur="2000" fill="hold"/>
                                        <p:tgtEl>
                                          <p:spTgt spid="8"/>
                                        </p:tgtEl>
                                        <p:attrNameLst>
                                          <p:attrName>ppt_x</p:attrName>
                                          <p:attrName>ppt_y</p:attrName>
                                        </p:attrNameLst>
                                      </p:cBhvr>
                                      <p:rCtr x="-9800" y="-1600"/>
                                    </p:animMotion>
                                  </p:childTnLst>
                                </p:cTn>
                              </p:par>
                            </p:childTnLst>
                          </p:cTn>
                        </p:par>
                        <p:par>
                          <p:cTn id="10" fill="hold">
                            <p:stCondLst>
                              <p:cond delay="3000"/>
                            </p:stCondLst>
                            <p:childTnLst>
                              <p:par>
                                <p:cTn id="11" presetID="1"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500"/>
                                  </p:stCondLst>
                                  <p:childTnLst>
                                    <p:set>
                                      <p:cBhvr>
                                        <p:cTn id="15" dur="1" fill="hold">
                                          <p:stCondLst>
                                            <p:cond delay="0"/>
                                          </p:stCondLst>
                                        </p:cTn>
                                        <p:tgtEl>
                                          <p:spTgt spid="10"/>
                                        </p:tgtEl>
                                        <p:attrNameLst>
                                          <p:attrName>style.visibility</p:attrName>
                                        </p:attrNameLst>
                                      </p:cBhvr>
                                      <p:to>
                                        <p:strVal val="visible"/>
                                      </p:to>
                                    </p:set>
                                  </p:childTnLst>
                                </p:cTn>
                              </p:par>
                            </p:childTnLst>
                          </p:cTn>
                        </p:par>
                        <p:par>
                          <p:cTn id="16" fill="hold">
                            <p:stCondLst>
                              <p:cond delay="3500"/>
                            </p:stCondLst>
                            <p:childTnLst>
                              <p:par>
                                <p:cTn id="17" presetID="0" presetClass="path" presetSubtype="0" accel="50000" decel="50000" fill="hold" nodeType="afterEffect">
                                  <p:stCondLst>
                                    <p:cond delay="500"/>
                                  </p:stCondLst>
                                  <p:childTnLst>
                                    <p:animMotion origin="layout" path="M -1.38889E-6 -1.85185E-6 C -0.08368 -0.02986 -0.16597 -0.06018 -0.1967 -0.07361 " pathEditMode="relative" rAng="0" ptsTypes="aA">
                                      <p:cBhvr>
                                        <p:cTn id="18" dur="2000" fill="hold"/>
                                        <p:tgtEl>
                                          <p:spTgt spid="10"/>
                                        </p:tgtEl>
                                        <p:attrNameLst>
                                          <p:attrName>ppt_x</p:attrName>
                                          <p:attrName>ppt_y</p:attrName>
                                        </p:attrNameLst>
                                      </p:cBhvr>
                                      <p:rCtr x="-9800" y="-3700"/>
                                    </p:animMotion>
                                  </p:childTnLst>
                                </p:cTn>
                              </p:par>
                              <p:par>
                                <p:cTn id="19" presetID="1" presetClass="entr" presetSubtype="0" fill="hold" grpId="0" nodeType="withEffect">
                                  <p:stCondLst>
                                    <p:cond delay="500"/>
                                  </p:stCondLst>
                                  <p:childTnLst>
                                    <p:set>
                                      <p:cBhvr>
                                        <p:cTn id="20" dur="1" fill="hold">
                                          <p:stCondLst>
                                            <p:cond delay="0"/>
                                          </p:stCondLst>
                                        </p:cTn>
                                        <p:tgtEl>
                                          <p:spTgt spid="9"/>
                                        </p:tgtEl>
                                        <p:attrNameLst>
                                          <p:attrName>style.visibility</p:attrName>
                                        </p:attrNameLst>
                                      </p:cBhvr>
                                      <p:to>
                                        <p:strVal val="visible"/>
                                      </p:to>
                                    </p:set>
                                  </p:childTnLst>
                                </p:cTn>
                              </p:par>
                            </p:childTnLst>
                          </p:cTn>
                        </p:par>
                        <p:par>
                          <p:cTn id="21" fill="hold">
                            <p:stCondLst>
                              <p:cond delay="6000"/>
                            </p:stCondLst>
                            <p:childTnLst>
                              <p:par>
                                <p:cTn id="22" presetID="1" presetClass="entr" presetSubtype="0" fill="hold" nodeType="afterEffect">
                                  <p:stCondLst>
                                    <p:cond delay="500"/>
                                  </p:stCondLst>
                                  <p:childTnLst>
                                    <p:set>
                                      <p:cBhvr>
                                        <p:cTn id="23" dur="1" fill="hold">
                                          <p:stCondLst>
                                            <p:cond delay="0"/>
                                          </p:stCondLst>
                                        </p:cTn>
                                        <p:tgtEl>
                                          <p:spTgt spid="11"/>
                                        </p:tgtEl>
                                        <p:attrNameLst>
                                          <p:attrName>style.visibility</p:attrName>
                                        </p:attrNameLst>
                                      </p:cBhvr>
                                      <p:to>
                                        <p:strVal val="visible"/>
                                      </p:to>
                                    </p:set>
                                  </p:childTnLst>
                                </p:cTn>
                              </p:par>
                            </p:childTnLst>
                          </p:cTn>
                        </p:par>
                        <p:par>
                          <p:cTn id="24" fill="hold">
                            <p:stCondLst>
                              <p:cond delay="6500"/>
                            </p:stCondLst>
                            <p:childTnLst>
                              <p:par>
                                <p:cTn id="25" presetID="0" presetClass="path" presetSubtype="0" accel="50000" decel="50000" fill="hold" nodeType="afterEffect">
                                  <p:stCondLst>
                                    <p:cond delay="500"/>
                                  </p:stCondLst>
                                  <p:childTnLst>
                                    <p:animMotion origin="layout" path="M -1.11111E-6 -1.48148E-6 C -0.07361 0.01273 -0.14601 0.0257 -0.17309 0.03148 " pathEditMode="relative" rAng="0" ptsTypes="aA">
                                      <p:cBhvr>
                                        <p:cTn id="26" dur="2000" fill="hold"/>
                                        <p:tgtEl>
                                          <p:spTgt spid="11"/>
                                        </p:tgtEl>
                                        <p:attrNameLst>
                                          <p:attrName>ppt_x</p:attrName>
                                          <p:attrName>ppt_y</p:attrName>
                                        </p:attrNameLst>
                                      </p:cBhvr>
                                      <p:rCtr x="-8700" y="1600"/>
                                    </p:animMotion>
                                  </p:childTnLst>
                                </p:cTn>
                              </p:par>
                            </p:childTnLst>
                          </p:cTn>
                        </p:par>
                        <p:par>
                          <p:cTn id="27" fill="hold">
                            <p:stCondLst>
                              <p:cond delay="9000"/>
                            </p:stCondLst>
                            <p:childTnLst>
                              <p:par>
                                <p:cTn id="28" presetID="1"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par>
                          <p:cTn id="30" fill="hold">
                            <p:stCondLst>
                              <p:cond delay="9000"/>
                            </p:stCondLst>
                            <p:childTnLst>
                              <p:par>
                                <p:cTn id="31" presetID="1" presetClass="entr" presetSubtype="0" fill="hold" nodeType="afterEffect">
                                  <p:stCondLst>
                                    <p:cond delay="50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4" name="תמונה 3" descr="דגל הצי הבריטי 1900 - 1919.jpg">
            <a:hlinkClick r:id="rId4" action="ppaction://hlinksldjump"/>
          </p:cNvPr>
          <p:cNvPicPr>
            <a:picLocks noChangeAspect="1"/>
          </p:cNvPicPr>
          <p:nvPr/>
        </p:nvPicPr>
        <p:blipFill>
          <a:blip r:embed="rId5" cstate="print"/>
          <a:stretch>
            <a:fillRect/>
          </a:stretch>
        </p:blipFill>
        <p:spPr>
          <a:xfrm>
            <a:off x="7452320" y="584684"/>
            <a:ext cx="1463427" cy="731714"/>
          </a:xfrm>
          <a:prstGeom prst="rect">
            <a:avLst/>
          </a:prstGeom>
          <a:ln>
            <a:solidFill>
              <a:srgbClr val="FF0000"/>
            </a:solidFill>
          </a:ln>
        </p:spPr>
      </p:pic>
      <p:sp>
        <p:nvSpPr>
          <p:cNvPr id="5" name="TextBox 4"/>
          <p:cNvSpPr txBox="1"/>
          <p:nvPr/>
        </p:nvSpPr>
        <p:spPr>
          <a:xfrm>
            <a:off x="8244408" y="980728"/>
            <a:ext cx="504056" cy="369332"/>
          </a:xfrm>
          <a:prstGeom prst="rect">
            <a:avLst/>
          </a:prstGeom>
          <a:noFill/>
        </p:spPr>
        <p:txBody>
          <a:bodyPr wrap="square" rtlCol="1">
            <a:spAutoFit/>
          </a:bodyPr>
          <a:lstStyle/>
          <a:p>
            <a:r>
              <a:rPr lang="en-US" dirty="0" smtClean="0"/>
              <a:t>15</a:t>
            </a:r>
            <a:endParaRPr lang="he-IL" dirty="0"/>
          </a:p>
        </p:txBody>
      </p:sp>
      <p:sp>
        <p:nvSpPr>
          <p:cNvPr id="6" name="TextBox 5"/>
          <p:cNvSpPr txBox="1"/>
          <p:nvPr/>
        </p:nvSpPr>
        <p:spPr>
          <a:xfrm>
            <a:off x="4355976" y="548680"/>
            <a:ext cx="2736304" cy="400110"/>
          </a:xfrm>
          <a:prstGeom prst="rect">
            <a:avLst/>
          </a:prstGeom>
          <a:noFill/>
        </p:spPr>
        <p:txBody>
          <a:bodyPr wrap="square" rtlCol="1">
            <a:spAutoFit/>
          </a:bodyPr>
          <a:lstStyle/>
          <a:p>
            <a:r>
              <a:rPr lang="en-US" sz="2000" b="1" dirty="0" err="1" smtClean="0"/>
              <a:t>Hms</a:t>
            </a:r>
            <a:r>
              <a:rPr lang="en-US" sz="2000" b="1" dirty="0" smtClean="0"/>
              <a:t> </a:t>
            </a:r>
            <a:r>
              <a:rPr lang="en-US" sz="2000" b="1" i="1" dirty="0" smtClean="0"/>
              <a:t>Octavia</a:t>
            </a:r>
            <a:endParaRPr lang="he-IL" dirty="0">
              <a:solidFill>
                <a:srgbClr val="FF0000"/>
              </a:solidFill>
            </a:endParaRPr>
          </a:p>
        </p:txBody>
      </p:sp>
      <p:sp>
        <p:nvSpPr>
          <p:cNvPr id="7" name="TextBox 6"/>
          <p:cNvSpPr txBox="1"/>
          <p:nvPr/>
        </p:nvSpPr>
        <p:spPr>
          <a:xfrm>
            <a:off x="0" y="1412776"/>
            <a:ext cx="8892480" cy="2308324"/>
          </a:xfrm>
          <a:prstGeom prst="rect">
            <a:avLst/>
          </a:prstGeom>
          <a:noFill/>
        </p:spPr>
        <p:txBody>
          <a:bodyPr wrap="square" rtlCol="1">
            <a:spAutoFit/>
          </a:bodyPr>
          <a:lstStyle/>
          <a:p>
            <a:r>
              <a:rPr lang="he-IL" dirty="0" smtClean="0"/>
              <a:t>סוג: שולת מוקשים  </a:t>
            </a:r>
            <a:r>
              <a:rPr lang="en-US" b="1" dirty="0" smtClean="0"/>
              <a:t>Minesweeper</a:t>
            </a:r>
            <a:r>
              <a:rPr lang="he-IL" dirty="0" smtClean="0"/>
              <a:t> </a:t>
            </a:r>
          </a:p>
          <a:p>
            <a:r>
              <a:rPr lang="he-IL" dirty="0" smtClean="0"/>
              <a:t>דגם: </a:t>
            </a:r>
            <a:r>
              <a:rPr lang="en-US" b="1" dirty="0" err="1" smtClean="0"/>
              <a:t>Algerine</a:t>
            </a:r>
            <a:endParaRPr lang="en-US" dirty="0" smtClean="0"/>
          </a:p>
          <a:p>
            <a:r>
              <a:rPr lang="he-IL" dirty="0" smtClean="0"/>
              <a:t>דגל/ נס ( </a:t>
            </a:r>
            <a:r>
              <a:rPr lang="en-US" dirty="0" smtClean="0"/>
              <a:t>Pennant</a:t>
            </a:r>
            <a:r>
              <a:rPr lang="he-IL" dirty="0" smtClean="0"/>
              <a:t> ): </a:t>
            </a:r>
            <a:r>
              <a:rPr lang="en-US" dirty="0" smtClean="0"/>
              <a:t>J 290 </a:t>
            </a:r>
            <a:endParaRPr lang="he-IL" dirty="0" smtClean="0">
              <a:solidFill>
                <a:srgbClr val="FF0000"/>
              </a:solidFill>
            </a:endParaRPr>
          </a:p>
          <a:p>
            <a:r>
              <a:rPr lang="he-IL" dirty="0" smtClean="0"/>
              <a:t>ההזמנה לבנות אותה התבצעה ב- 9 דצמבר 1941. </a:t>
            </a:r>
          </a:p>
          <a:p>
            <a:r>
              <a:rPr lang="he-IL" dirty="0" smtClean="0"/>
              <a:t>מספנות: </a:t>
            </a:r>
            <a:r>
              <a:rPr lang="en-US" dirty="0" err="1" smtClean="0"/>
              <a:t>Redfern</a:t>
            </a:r>
            <a:r>
              <a:rPr lang="en-US" dirty="0" smtClean="0"/>
              <a:t> Construction Ltd. (Toronto, Ontario, Canada) </a:t>
            </a:r>
            <a:endParaRPr lang="he-IL" dirty="0" smtClean="0"/>
          </a:p>
          <a:p>
            <a:r>
              <a:rPr lang="he-IL" dirty="0" smtClean="0"/>
              <a:t>השידרה הונחה</a:t>
            </a:r>
            <a:r>
              <a:rPr lang="he-IL" sz="1400" dirty="0" smtClean="0"/>
              <a:t>:  </a:t>
            </a:r>
            <a:r>
              <a:rPr lang="he-IL" dirty="0" smtClean="0"/>
              <a:t>22 ספטמבר 1942. </a:t>
            </a:r>
          </a:p>
          <a:p>
            <a:r>
              <a:rPr lang="he-IL" dirty="0" smtClean="0"/>
              <a:t>הושקה: 31 דצמבר 1942.  </a:t>
            </a:r>
          </a:p>
          <a:p>
            <a:r>
              <a:rPr lang="he-IL" dirty="0" smtClean="0"/>
              <a:t>הבנייה הושלמה: 24 פברואר 1944.   </a:t>
            </a:r>
            <a:endParaRPr lang="he-IL" dirty="0"/>
          </a:p>
        </p:txBody>
      </p:sp>
      <p:pic>
        <p:nvPicPr>
          <p:cNvPr id="9" name="תמונה 8" descr="rn_1.gif">
            <a:hlinkClick r:id="rId4" action="ppaction://hlinksldjump"/>
          </p:cNvPr>
          <p:cNvPicPr>
            <a:picLocks noChangeAspect="1"/>
          </p:cNvPicPr>
          <p:nvPr/>
        </p:nvPicPr>
        <p:blipFill>
          <a:blip r:embed="rId6" cstate="print"/>
          <a:stretch>
            <a:fillRect/>
          </a:stretch>
        </p:blipFill>
        <p:spPr>
          <a:xfrm>
            <a:off x="8100392" y="6237312"/>
            <a:ext cx="714375" cy="476250"/>
          </a:xfrm>
          <a:prstGeom prst="rect">
            <a:avLst/>
          </a:prstGeom>
        </p:spPr>
      </p:pic>
      <p:sp>
        <p:nvSpPr>
          <p:cNvPr id="11" name="TextBox 10"/>
          <p:cNvSpPr txBox="1"/>
          <p:nvPr/>
        </p:nvSpPr>
        <p:spPr>
          <a:xfrm>
            <a:off x="395536" y="3789040"/>
            <a:ext cx="5616624" cy="2462213"/>
          </a:xfrm>
          <a:prstGeom prst="rect">
            <a:avLst/>
          </a:prstGeom>
          <a:noFill/>
        </p:spPr>
        <p:txBody>
          <a:bodyPr wrap="square" rtlCol="1">
            <a:spAutoFit/>
          </a:bodyPr>
          <a:lstStyle/>
          <a:p>
            <a:pPr algn="l" rtl="0"/>
            <a:r>
              <a:rPr lang="en-US" sz="1400" b="1" dirty="0" smtClean="0"/>
              <a:t>Technical information</a:t>
            </a:r>
          </a:p>
          <a:p>
            <a:pPr algn="l" rtl="0"/>
            <a:r>
              <a:rPr lang="en-US" sz="1400" b="1" dirty="0" smtClean="0"/>
              <a:t>Type</a:t>
            </a:r>
            <a:r>
              <a:rPr lang="en-US" sz="1400" dirty="0" smtClean="0"/>
              <a:t> Minesweeper </a:t>
            </a:r>
          </a:p>
          <a:p>
            <a:pPr algn="l" rtl="0"/>
            <a:r>
              <a:rPr lang="en-US" sz="1400" b="1" dirty="0" smtClean="0"/>
              <a:t>Displacement</a:t>
            </a:r>
            <a:r>
              <a:rPr lang="en-US" sz="1400" dirty="0" smtClean="0"/>
              <a:t> 850 BRT  </a:t>
            </a:r>
          </a:p>
          <a:p>
            <a:pPr algn="l" rtl="0"/>
            <a:r>
              <a:rPr lang="en-US" sz="1400" b="1" dirty="0" err="1" smtClean="0"/>
              <a:t>Tonage</a:t>
            </a:r>
            <a:r>
              <a:rPr lang="en-US" sz="1400" b="1" dirty="0" smtClean="0"/>
              <a:t>: </a:t>
            </a:r>
            <a:r>
              <a:rPr lang="en-US" sz="1400" dirty="0" smtClean="0"/>
              <a:t>1162 Ton</a:t>
            </a:r>
          </a:p>
          <a:p>
            <a:pPr algn="l" rtl="0"/>
            <a:r>
              <a:rPr lang="en-US" sz="1400" b="1" dirty="0" smtClean="0"/>
              <a:t>Length</a:t>
            </a:r>
            <a:r>
              <a:rPr lang="en-US" sz="1400" dirty="0" smtClean="0"/>
              <a:t> 225 feet      </a:t>
            </a:r>
            <a:r>
              <a:rPr lang="en-US" sz="1400" b="1" dirty="0" smtClean="0"/>
              <a:t>Beam</a:t>
            </a:r>
            <a:r>
              <a:rPr lang="en-US" sz="1400" dirty="0" smtClean="0"/>
              <a:t>: 35’ 6’’    Draught: 10’</a:t>
            </a:r>
          </a:p>
          <a:p>
            <a:pPr algn="l" rtl="0"/>
            <a:r>
              <a:rPr lang="en-US" sz="1400" b="1" dirty="0" smtClean="0"/>
              <a:t>Complement</a:t>
            </a:r>
            <a:r>
              <a:rPr lang="en-US" sz="1400" dirty="0" smtClean="0"/>
              <a:t> 85 men  </a:t>
            </a:r>
          </a:p>
          <a:p>
            <a:pPr algn="l" rtl="0"/>
            <a:r>
              <a:rPr lang="en-US" sz="1400" b="1" dirty="0" smtClean="0"/>
              <a:t>Armament</a:t>
            </a:r>
            <a:r>
              <a:rPr lang="en-US" sz="1400" dirty="0" smtClean="0"/>
              <a:t> 1  4" AA gun    ( 4” QF HA-LA MK V  )</a:t>
            </a:r>
            <a:br>
              <a:rPr lang="en-US" sz="1400" dirty="0" smtClean="0"/>
            </a:br>
            <a:r>
              <a:rPr lang="en-US" sz="1400" dirty="0" smtClean="0"/>
              <a:t>                     4  20mm guns (4x1)     (Single </a:t>
            </a:r>
            <a:r>
              <a:rPr lang="en-US" sz="1400" dirty="0" err="1" smtClean="0"/>
              <a:t>Oerlikon</a:t>
            </a:r>
            <a:r>
              <a:rPr lang="en-US" sz="1400" dirty="0" smtClean="0"/>
              <a:t>)</a:t>
            </a:r>
          </a:p>
          <a:p>
            <a:pPr algn="l" rtl="0"/>
            <a:r>
              <a:rPr lang="en-US" sz="1400" b="1" dirty="0" smtClean="0"/>
              <a:t>Max speed</a:t>
            </a:r>
            <a:r>
              <a:rPr lang="en-US" sz="1400" dirty="0" smtClean="0"/>
              <a:t> 16.5 knots </a:t>
            </a:r>
          </a:p>
          <a:p>
            <a:pPr algn="l" rtl="0"/>
            <a:r>
              <a:rPr lang="en-US" sz="1400" b="1" dirty="0" smtClean="0"/>
              <a:t>Engines</a:t>
            </a:r>
            <a:r>
              <a:rPr lang="en-US" sz="1400" dirty="0" smtClean="0"/>
              <a:t> Geared turbines, 2 shafts / Reciprocating (V.T.E.) engines, 2 shafts  </a:t>
            </a:r>
          </a:p>
          <a:p>
            <a:pPr algn="l" rtl="0"/>
            <a:r>
              <a:rPr lang="en-US" sz="1400" b="1" dirty="0" smtClean="0"/>
              <a:t>Power</a:t>
            </a:r>
            <a:r>
              <a:rPr lang="en-US" sz="1400" dirty="0" smtClean="0"/>
              <a:t> 2000 SHP / 2000 IHP </a:t>
            </a:r>
            <a:endParaRPr lang="he-IL"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5796136" y="1844824"/>
            <a:ext cx="2880320" cy="892552"/>
          </a:xfrm>
          <a:prstGeom prst="rect">
            <a:avLst/>
          </a:prstGeom>
          <a:solidFill>
            <a:schemeClr val="bg1"/>
          </a:solidFill>
          <a:ln w="44450">
            <a:solidFill>
              <a:srgbClr val="FF0000"/>
            </a:solidFill>
          </a:ln>
        </p:spPr>
        <p:txBody>
          <a:bodyPr wrap="square" rtlCol="1">
            <a:spAutoFit/>
          </a:bodyPr>
          <a:lstStyle/>
          <a:p>
            <a:pPr algn="ctr"/>
            <a:r>
              <a:rPr lang="en-US" sz="2400" b="1" dirty="0" smtClean="0"/>
              <a:t>Minesweeper</a:t>
            </a:r>
          </a:p>
          <a:p>
            <a:pPr algn="ctr"/>
            <a:r>
              <a:rPr lang="en-US" sz="2800" dirty="0" smtClean="0"/>
              <a:t> </a:t>
            </a:r>
            <a:r>
              <a:rPr lang="en-US" sz="2800" b="1" dirty="0" err="1" smtClean="0"/>
              <a:t>Hms</a:t>
            </a:r>
            <a:r>
              <a:rPr lang="en-US" sz="2800" b="1" dirty="0" smtClean="0"/>
              <a:t> </a:t>
            </a:r>
            <a:r>
              <a:rPr lang="en-US" sz="2800" b="1" i="1" dirty="0" smtClean="0"/>
              <a:t>Octavia</a:t>
            </a:r>
            <a:endParaRPr lang="he-IL" sz="2800" dirty="0" smtClean="0">
              <a:solidFill>
                <a:srgbClr val="FF0000"/>
              </a:solidFill>
            </a:endParaRPr>
          </a:p>
        </p:txBody>
      </p:sp>
      <p:sp>
        <p:nvSpPr>
          <p:cNvPr id="3" name="TextBox 2"/>
          <p:cNvSpPr txBox="1"/>
          <p:nvPr/>
        </p:nvSpPr>
        <p:spPr>
          <a:xfrm>
            <a:off x="611560" y="3284984"/>
            <a:ext cx="3312368" cy="369332"/>
          </a:xfrm>
          <a:prstGeom prst="rect">
            <a:avLst/>
          </a:prstGeom>
          <a:noFill/>
        </p:spPr>
        <p:txBody>
          <a:bodyPr wrap="square" rtlCol="1">
            <a:spAutoFit/>
          </a:bodyPr>
          <a:lstStyle/>
          <a:p>
            <a:r>
              <a:rPr lang="he-IL" dirty="0" smtClean="0"/>
              <a:t>עזרה ביירוט  </a:t>
            </a:r>
            <a:r>
              <a:rPr lang="he-IL" b="1" dirty="0" smtClean="0">
                <a:latin typeface="Guttman Mantova-Decor" pitchFamily="2" charset="-79"/>
                <a:cs typeface="Guttman Mantova-Decor" pitchFamily="2" charset="-79"/>
              </a:rPr>
              <a:t>'מולדת'   </a:t>
            </a:r>
            <a:r>
              <a:rPr lang="he-IL" dirty="0" smtClean="0"/>
              <a:t>29.3.1947    </a:t>
            </a:r>
            <a:endParaRPr lang="he-IL" dirty="0"/>
          </a:p>
        </p:txBody>
      </p:sp>
      <p:sp>
        <p:nvSpPr>
          <p:cNvPr id="5" name="TextBox 4"/>
          <p:cNvSpPr txBox="1"/>
          <p:nvPr/>
        </p:nvSpPr>
        <p:spPr>
          <a:xfrm>
            <a:off x="107504" y="1268760"/>
            <a:ext cx="3816424" cy="369332"/>
          </a:xfrm>
          <a:prstGeom prst="rect">
            <a:avLst/>
          </a:prstGeom>
          <a:noFill/>
        </p:spPr>
        <p:txBody>
          <a:bodyPr wrap="square" rtlCol="1">
            <a:spAutoFit/>
          </a:bodyPr>
          <a:lstStyle/>
          <a:p>
            <a:r>
              <a:rPr lang="he-IL" dirty="0" smtClean="0"/>
              <a:t>עזרה ביירוט  </a:t>
            </a:r>
            <a:r>
              <a:rPr lang="he-IL" b="1" dirty="0" smtClean="0">
                <a:latin typeface="Guttman Mantova-Decor" pitchFamily="2" charset="-79"/>
                <a:cs typeface="Guttman Mantova-Decor" pitchFamily="2" charset="-79"/>
              </a:rPr>
              <a:t>'לטרון'</a:t>
            </a:r>
            <a:r>
              <a:rPr lang="he-IL" dirty="0" smtClean="0"/>
              <a:t>   1.11.1946    </a:t>
            </a:r>
            <a:endParaRPr lang="he-IL" dirty="0"/>
          </a:p>
        </p:txBody>
      </p:sp>
      <p:sp>
        <p:nvSpPr>
          <p:cNvPr id="6" name="TextBox 5"/>
          <p:cNvSpPr txBox="1"/>
          <p:nvPr/>
        </p:nvSpPr>
        <p:spPr>
          <a:xfrm>
            <a:off x="107504" y="2276872"/>
            <a:ext cx="4176464" cy="369332"/>
          </a:xfrm>
          <a:prstGeom prst="rect">
            <a:avLst/>
          </a:prstGeom>
          <a:noFill/>
        </p:spPr>
        <p:txBody>
          <a:bodyPr wrap="square" rtlCol="1">
            <a:spAutoFit/>
          </a:bodyPr>
          <a:lstStyle/>
          <a:p>
            <a:r>
              <a:rPr lang="he-IL" dirty="0" smtClean="0"/>
              <a:t>עזרה ביירוט  </a:t>
            </a:r>
            <a:r>
              <a:rPr lang="he-IL" b="1" dirty="0" smtClean="0">
                <a:latin typeface="Guttman Mantova-Decor" pitchFamily="2" charset="-79"/>
                <a:cs typeface="Guttman Mantova-Decor" pitchFamily="2" charset="-79"/>
              </a:rPr>
              <a:t>'כנסת ישראל'   </a:t>
            </a:r>
            <a:r>
              <a:rPr lang="he-IL" dirty="0" smtClean="0"/>
              <a:t>25.11.1946     </a:t>
            </a:r>
            <a:endParaRPr lang="he-IL" dirty="0"/>
          </a:p>
        </p:txBody>
      </p:sp>
      <p:sp>
        <p:nvSpPr>
          <p:cNvPr id="7" name="TextBox 6"/>
          <p:cNvSpPr txBox="1"/>
          <p:nvPr/>
        </p:nvSpPr>
        <p:spPr>
          <a:xfrm>
            <a:off x="0" y="5013176"/>
            <a:ext cx="9144000" cy="738664"/>
          </a:xfrm>
          <a:prstGeom prst="rect">
            <a:avLst/>
          </a:prstGeom>
          <a:noFill/>
        </p:spPr>
        <p:txBody>
          <a:bodyPr wrap="square" rtlCol="1">
            <a:spAutoFit/>
          </a:bodyPr>
          <a:lstStyle/>
          <a:p>
            <a:pPr algn="l" rtl="0"/>
            <a:r>
              <a:rPr lang="en-US" sz="1400" b="1" dirty="0" smtClean="0"/>
              <a:t>Commands listed for HMS Octavia (J 290) </a:t>
            </a:r>
            <a:r>
              <a:rPr lang="en-US" sz="1400" dirty="0" smtClean="0"/>
              <a:t> </a:t>
            </a:r>
          </a:p>
          <a:p>
            <a:pPr algn="l" rtl="0"/>
            <a:r>
              <a:rPr lang="en-US" sz="1400" b="1" dirty="0" smtClean="0"/>
              <a:t>         Commander</a:t>
            </a:r>
            <a:r>
              <a:rPr lang="en-US" sz="1400" dirty="0" smtClean="0"/>
              <a:t>                                                      </a:t>
            </a:r>
            <a:r>
              <a:rPr lang="en-US" sz="1400" b="1" dirty="0" smtClean="0"/>
              <a:t>From                       </a:t>
            </a:r>
            <a:r>
              <a:rPr lang="en-US" sz="1400" dirty="0" smtClean="0"/>
              <a:t> </a:t>
            </a:r>
            <a:r>
              <a:rPr lang="en-US" sz="1400" b="1" dirty="0" smtClean="0"/>
              <a:t>To </a:t>
            </a:r>
          </a:p>
          <a:p>
            <a:pPr algn="l" rtl="0"/>
            <a:r>
              <a:rPr lang="en-US" sz="1400" dirty="0" smtClean="0"/>
              <a:t> 1   </a:t>
            </a:r>
            <a:r>
              <a:rPr lang="en-US" sz="1400" dirty="0" err="1" smtClean="0"/>
              <a:t>Lt.Cdr</a:t>
            </a:r>
            <a:r>
              <a:rPr lang="en-US" sz="1400" dirty="0" smtClean="0"/>
              <a:t>. </a:t>
            </a:r>
            <a:r>
              <a:rPr lang="en-US" sz="1400" i="1" dirty="0" smtClean="0"/>
              <a:t>Lionel Charles </a:t>
            </a:r>
            <a:r>
              <a:rPr lang="en-US" sz="1400" i="1" dirty="0" err="1" smtClean="0"/>
              <a:t>Digby</a:t>
            </a:r>
            <a:r>
              <a:rPr lang="en-US" sz="1400" dirty="0" smtClean="0"/>
              <a:t> Godwin, RN      5 Feb 1944          18 Feb 1946</a:t>
            </a:r>
            <a:r>
              <a:rPr lang="he-IL" sz="1400" dirty="0" smtClean="0"/>
              <a:t> </a:t>
            </a:r>
            <a:endParaRPr lang="he-IL" sz="1400" dirty="0"/>
          </a:p>
        </p:txBody>
      </p:sp>
      <p:pic>
        <p:nvPicPr>
          <p:cNvPr id="10" name="תמונה 9" descr="Destroyer שמאלה.jpg"/>
          <p:cNvPicPr>
            <a:picLocks noChangeAspect="1"/>
          </p:cNvPicPr>
          <p:nvPr/>
        </p:nvPicPr>
        <p:blipFill>
          <a:blip r:embed="rId4" cstate="print"/>
          <a:stretch>
            <a:fillRect/>
          </a:stretch>
        </p:blipFill>
        <p:spPr>
          <a:xfrm>
            <a:off x="5724128" y="1268760"/>
            <a:ext cx="1292374" cy="435101"/>
          </a:xfrm>
          <a:prstGeom prst="rect">
            <a:avLst/>
          </a:prstGeom>
          <a:scene3d>
            <a:camera prst="orthographicFront">
              <a:rot lat="0" lon="0" rev="21299999"/>
            </a:camera>
            <a:lightRig rig="threePt" dir="t"/>
          </a:scene3d>
        </p:spPr>
      </p:pic>
      <p:pic>
        <p:nvPicPr>
          <p:cNvPr id="14" name="תמונה 13" descr="Destroyer שמאלה.jpg"/>
          <p:cNvPicPr>
            <a:picLocks noChangeAspect="1"/>
          </p:cNvPicPr>
          <p:nvPr/>
        </p:nvPicPr>
        <p:blipFill>
          <a:blip r:embed="rId4" cstate="print"/>
          <a:stretch>
            <a:fillRect/>
          </a:stretch>
        </p:blipFill>
        <p:spPr>
          <a:xfrm>
            <a:off x="5076056" y="2780928"/>
            <a:ext cx="1292374" cy="435101"/>
          </a:xfrm>
          <a:prstGeom prst="rect">
            <a:avLst/>
          </a:prstGeom>
          <a:scene3d>
            <a:camera prst="orthographicFront">
              <a:rot lat="0" lon="0" rev="20699999"/>
            </a:camera>
            <a:lightRig rig="threePt" dir="t"/>
          </a:scene3d>
        </p:spPr>
      </p:pic>
      <p:pic>
        <p:nvPicPr>
          <p:cNvPr id="15" name="תמונה 14" descr="Destroyer שמאלה.jpg"/>
          <p:cNvPicPr>
            <a:picLocks noChangeAspect="1"/>
          </p:cNvPicPr>
          <p:nvPr/>
        </p:nvPicPr>
        <p:blipFill>
          <a:blip r:embed="rId4" cstate="print"/>
          <a:stretch>
            <a:fillRect/>
          </a:stretch>
        </p:blipFill>
        <p:spPr>
          <a:xfrm>
            <a:off x="7164288" y="3284984"/>
            <a:ext cx="1185410" cy="337567"/>
          </a:xfrm>
          <a:prstGeom prst="rect">
            <a:avLst/>
          </a:prstGeom>
          <a:scene3d>
            <a:camera prst="orthographicFront">
              <a:rot lat="0" lon="0" rev="0"/>
            </a:camera>
            <a:lightRig rig="threePt" dir="t"/>
          </a:scene3d>
        </p:spPr>
      </p:pic>
      <p:pic>
        <p:nvPicPr>
          <p:cNvPr id="16" name="תמונה 15" descr="rn_1.gif">
            <a:hlinkClick r:id="rId5" action="ppaction://hlinksldjump"/>
          </p:cNvPr>
          <p:cNvPicPr>
            <a:picLocks noChangeAspect="1"/>
          </p:cNvPicPr>
          <p:nvPr/>
        </p:nvPicPr>
        <p:blipFill>
          <a:blip r:embed="rId6" cstate="print"/>
          <a:stretch>
            <a:fillRect/>
          </a:stretch>
        </p:blipFill>
        <p:spPr>
          <a:xfrm>
            <a:off x="8100392" y="6237312"/>
            <a:ext cx="714375" cy="476250"/>
          </a:xfrm>
          <a:prstGeom prst="rect">
            <a:avLst/>
          </a:prstGeom>
        </p:spPr>
      </p:pic>
      <p:pic>
        <p:nvPicPr>
          <p:cNvPr id="17" name="תמונה 16" descr="uline.gif"/>
          <p:cNvPicPr>
            <a:picLocks noChangeAspect="1"/>
          </p:cNvPicPr>
          <p:nvPr/>
        </p:nvPicPr>
        <p:blipFill>
          <a:blip r:embed="rId7" cstate="print"/>
          <a:stretch>
            <a:fillRect/>
          </a:stretch>
        </p:blipFill>
        <p:spPr>
          <a:xfrm>
            <a:off x="1691680" y="6165304"/>
            <a:ext cx="5772150" cy="238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nodeType="afterEffect">
                                  <p:stCondLst>
                                    <p:cond delay="0"/>
                                  </p:stCondLst>
                                  <p:childTnLst>
                                    <p:animMotion origin="layout" path="M -1.38889E-6 3.33333E-6 C -0.08351 -0.0044 -0.1658 -0.0088 -0.1967 -0.01065 " pathEditMode="relative" rAng="0" ptsTypes="aA">
                                      <p:cBhvr>
                                        <p:cTn id="9" dur="3000" fill="hold"/>
                                        <p:tgtEl>
                                          <p:spTgt spid="10"/>
                                        </p:tgtEl>
                                        <p:attrNameLst>
                                          <p:attrName>ppt_x</p:attrName>
                                          <p:attrName>ppt_y</p:attrName>
                                        </p:attrNameLst>
                                      </p:cBhvr>
                                      <p:rCtr x="-9800" y="-500"/>
                                    </p:animMotion>
                                  </p:childTnLst>
                                </p:cTn>
                              </p:par>
                            </p:childTnLst>
                          </p:cTn>
                        </p:par>
                        <p:par>
                          <p:cTn id="10" fill="hold">
                            <p:stCondLst>
                              <p:cond delay="3000"/>
                            </p:stCondLst>
                            <p:childTnLst>
                              <p:par>
                                <p:cTn id="11" presetID="1" presetClass="entr" presetSubtype="0" fill="hold" grpId="0" nodeType="afterEffect">
                                  <p:stCondLst>
                                    <p:cond delay="50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3500"/>
                            </p:stCondLst>
                            <p:childTnLst>
                              <p:par>
                                <p:cTn id="14" presetID="1"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par>
                          <p:cTn id="16" fill="hold">
                            <p:stCondLst>
                              <p:cond delay="3500"/>
                            </p:stCondLst>
                            <p:childTnLst>
                              <p:par>
                                <p:cTn id="17" presetID="0" presetClass="path" presetSubtype="0" accel="50000" decel="50000" fill="hold" nodeType="afterEffect">
                                  <p:stCondLst>
                                    <p:cond delay="0"/>
                                  </p:stCondLst>
                                  <p:childTnLst>
                                    <p:animMotion origin="layout" path="M 1.94444E-6 1.48148E-6 C -0.04011 -0.02593 -0.07969 -0.05185 -0.09445 -0.0632 " pathEditMode="relative" rAng="0" ptsTypes="aA">
                                      <p:cBhvr>
                                        <p:cTn id="18" dur="3000" fill="hold"/>
                                        <p:tgtEl>
                                          <p:spTgt spid="14"/>
                                        </p:tgtEl>
                                        <p:attrNameLst>
                                          <p:attrName>ppt_x</p:attrName>
                                          <p:attrName>ppt_y</p:attrName>
                                        </p:attrNameLst>
                                      </p:cBhvr>
                                      <p:rCtr x="-4700" y="-3200"/>
                                    </p:animMotion>
                                  </p:childTnLst>
                                </p:cTn>
                              </p:par>
                            </p:childTnLst>
                          </p:cTn>
                        </p:par>
                        <p:par>
                          <p:cTn id="19" fill="hold">
                            <p:stCondLst>
                              <p:cond delay="6500"/>
                            </p:stCondLst>
                            <p:childTnLst>
                              <p:par>
                                <p:cTn id="20" presetID="1" presetClass="entr" presetSubtype="0" fill="hold" grpId="0" nodeType="afterEffect">
                                  <p:stCondLst>
                                    <p:cond delay="500"/>
                                  </p:stCondLst>
                                  <p:childTnLst>
                                    <p:set>
                                      <p:cBhvr>
                                        <p:cTn id="21" dur="1" fill="hold">
                                          <p:stCondLst>
                                            <p:cond delay="0"/>
                                          </p:stCondLst>
                                        </p:cTn>
                                        <p:tgtEl>
                                          <p:spTgt spid="6"/>
                                        </p:tgtEl>
                                        <p:attrNameLst>
                                          <p:attrName>style.visibility</p:attrName>
                                        </p:attrNameLst>
                                      </p:cBhvr>
                                      <p:to>
                                        <p:strVal val="visible"/>
                                      </p:to>
                                    </p:set>
                                  </p:childTnLst>
                                </p:cTn>
                              </p:par>
                            </p:childTnLst>
                          </p:cTn>
                        </p:par>
                        <p:par>
                          <p:cTn id="22" fill="hold">
                            <p:stCondLst>
                              <p:cond delay="7000"/>
                            </p:stCondLst>
                            <p:childTnLst>
                              <p:par>
                                <p:cTn id="23" presetID="1"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par>
                          <p:cTn id="25" fill="hold">
                            <p:stCondLst>
                              <p:cond delay="7000"/>
                            </p:stCondLst>
                            <p:childTnLst>
                              <p:par>
                                <p:cTn id="26" presetID="0" presetClass="path" presetSubtype="0" accel="50000" decel="50000" fill="hold" nodeType="afterEffect">
                                  <p:stCondLst>
                                    <p:cond delay="0"/>
                                  </p:stCondLst>
                                  <p:childTnLst>
                                    <p:animMotion origin="layout" path="M -3.88889E-6 -2.22222E-6 C -0.05937 0.00347 -0.28246 0.0169 -0.35677 0.0213 " pathEditMode="relative" rAng="0" ptsTypes="aa">
                                      <p:cBhvr>
                                        <p:cTn id="27" dur="3000" fill="hold"/>
                                        <p:tgtEl>
                                          <p:spTgt spid="15"/>
                                        </p:tgtEl>
                                        <p:attrNameLst>
                                          <p:attrName>ppt_x</p:attrName>
                                          <p:attrName>ppt_y</p:attrName>
                                        </p:attrNameLst>
                                      </p:cBhvr>
                                      <p:rCtr x="-17800" y="1100"/>
                                    </p:animMotion>
                                  </p:childTnLst>
                                </p:cTn>
                              </p:par>
                            </p:childTnLst>
                          </p:cTn>
                        </p:par>
                        <p:par>
                          <p:cTn id="28" fill="hold">
                            <p:stCondLst>
                              <p:cond delay="10000"/>
                            </p:stCondLst>
                            <p:childTnLst>
                              <p:par>
                                <p:cTn id="29" presetID="1" presetClass="entr" presetSubtype="0" fill="hold" grpId="0" nodeType="afterEffect">
                                  <p:stCondLst>
                                    <p:cond delay="500"/>
                                  </p:stCondLst>
                                  <p:childTnLst>
                                    <p:set>
                                      <p:cBhvr>
                                        <p:cTn id="30" dur="1" fill="hold">
                                          <p:stCondLst>
                                            <p:cond delay="0"/>
                                          </p:stCondLst>
                                        </p:cTn>
                                        <p:tgtEl>
                                          <p:spTgt spid="3"/>
                                        </p:tgtEl>
                                        <p:attrNameLst>
                                          <p:attrName>style.visibility</p:attrName>
                                        </p:attrNameLst>
                                      </p:cBhvr>
                                      <p:to>
                                        <p:strVal val="visible"/>
                                      </p:to>
                                    </p:set>
                                  </p:childTnLst>
                                </p:cTn>
                              </p:par>
                            </p:childTnLst>
                          </p:cTn>
                        </p:par>
                        <p:par>
                          <p:cTn id="31" fill="hold">
                            <p:stCondLst>
                              <p:cond delay="10500"/>
                            </p:stCondLst>
                            <p:childTnLst>
                              <p:par>
                                <p:cTn id="32" presetID="1" presetClass="entr" presetSubtype="0" fill="hold" nodeType="afterEffect">
                                  <p:stCondLst>
                                    <p:cond delay="500"/>
                                  </p:stCondLst>
                                  <p:childTnLst>
                                    <p:set>
                                      <p:cBhvr>
                                        <p:cTn id="33"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5045836080_2305e8bc8c_z.jpg"/>
          <p:cNvPicPr>
            <a:picLocks noChangeAspect="1"/>
          </p:cNvPicPr>
          <p:nvPr/>
        </p:nvPicPr>
        <p:blipFill>
          <a:blip r:embed="rId3" cstate="print"/>
          <a:stretch>
            <a:fillRect/>
          </a:stretch>
        </p:blipFill>
        <p:spPr>
          <a:xfrm>
            <a:off x="0" y="476673"/>
            <a:ext cx="9138462" cy="5697260"/>
          </a:xfrm>
          <a:prstGeom prst="rect">
            <a:avLst/>
          </a:prstGeom>
        </p:spPr>
      </p:pic>
      <p:pic>
        <p:nvPicPr>
          <p:cNvPr id="3" name="תמונה 2" descr="$T2eC16dHJGIE9nnWrdYeBP7uywwyKg~~60_35.jpg"/>
          <p:cNvPicPr>
            <a:picLocks noChangeAspect="1"/>
          </p:cNvPicPr>
          <p:nvPr/>
        </p:nvPicPr>
        <p:blipFill>
          <a:blip r:embed="rId4" cstate="print"/>
          <a:stretch>
            <a:fillRect/>
          </a:stretch>
        </p:blipFill>
        <p:spPr>
          <a:xfrm>
            <a:off x="7524328" y="116632"/>
            <a:ext cx="1508745" cy="2011660"/>
          </a:xfrm>
          <a:prstGeom prst="rect">
            <a:avLst/>
          </a:prstGeom>
        </p:spPr>
      </p:pic>
      <p:sp>
        <p:nvSpPr>
          <p:cNvPr id="4" name="TextBox 3"/>
          <p:cNvSpPr txBox="1"/>
          <p:nvPr/>
        </p:nvSpPr>
        <p:spPr>
          <a:xfrm>
            <a:off x="3131840" y="6237312"/>
            <a:ext cx="2736304" cy="400110"/>
          </a:xfrm>
          <a:prstGeom prst="rect">
            <a:avLst/>
          </a:prstGeom>
          <a:noFill/>
        </p:spPr>
        <p:txBody>
          <a:bodyPr wrap="square" rtlCol="1">
            <a:spAutoFit/>
          </a:bodyPr>
          <a:lstStyle/>
          <a:p>
            <a:pPr algn="ctr"/>
            <a:r>
              <a:rPr lang="en-US" sz="2000" b="1" dirty="0" err="1" smtClean="0"/>
              <a:t>Hms</a:t>
            </a:r>
            <a:r>
              <a:rPr lang="en-US" sz="2000" b="1" dirty="0" smtClean="0"/>
              <a:t> </a:t>
            </a:r>
            <a:r>
              <a:rPr lang="en-US" sz="2000" b="1" i="1" dirty="0" smtClean="0"/>
              <a:t>Octavia</a:t>
            </a:r>
            <a:endParaRPr lang="he-IL"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327882 1.jpg"/>
          <p:cNvPicPr>
            <a:picLocks noChangeAspect="1"/>
          </p:cNvPicPr>
          <p:nvPr/>
        </p:nvPicPr>
        <p:blipFill>
          <a:blip r:embed="rId3" cstate="print"/>
          <a:stretch>
            <a:fillRect/>
          </a:stretch>
        </p:blipFill>
        <p:spPr>
          <a:xfrm>
            <a:off x="124447" y="1916832"/>
            <a:ext cx="8895106" cy="3024336"/>
          </a:xfrm>
          <a:prstGeom prst="rect">
            <a:avLst/>
          </a:prstGeom>
        </p:spPr>
      </p:pic>
      <p:sp>
        <p:nvSpPr>
          <p:cNvPr id="4" name="TextBox 3"/>
          <p:cNvSpPr txBox="1"/>
          <p:nvPr/>
        </p:nvSpPr>
        <p:spPr>
          <a:xfrm>
            <a:off x="2627784" y="5085184"/>
            <a:ext cx="3816424" cy="1015663"/>
          </a:xfrm>
          <a:prstGeom prst="rect">
            <a:avLst/>
          </a:prstGeom>
          <a:noFill/>
        </p:spPr>
        <p:txBody>
          <a:bodyPr wrap="square" rtlCol="1">
            <a:spAutoFit/>
          </a:bodyPr>
          <a:lstStyle/>
          <a:p>
            <a:pPr algn="ctr"/>
            <a:r>
              <a:rPr lang="he-IL" sz="2000" b="1" dirty="0" smtClean="0"/>
              <a:t> קודמתה</a:t>
            </a:r>
          </a:p>
          <a:p>
            <a:pPr algn="ctr"/>
            <a:r>
              <a:rPr lang="en-US" sz="2000" b="1" dirty="0" err="1" smtClean="0"/>
              <a:t>Hms</a:t>
            </a:r>
            <a:r>
              <a:rPr lang="en-US" sz="2000" b="1" dirty="0" smtClean="0"/>
              <a:t> </a:t>
            </a:r>
            <a:r>
              <a:rPr lang="en-US" sz="2000" b="1" i="1" dirty="0" smtClean="0"/>
              <a:t>Octavia</a:t>
            </a:r>
            <a:r>
              <a:rPr lang="he-IL" sz="2000" b="1" i="1" dirty="0" smtClean="0"/>
              <a:t>  </a:t>
            </a:r>
          </a:p>
          <a:p>
            <a:pPr algn="ctr"/>
            <a:r>
              <a:rPr lang="he-IL" sz="2000" b="1" i="1" dirty="0" smtClean="0"/>
              <a:t>21-6-1916  –  1-11-1921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12708</TotalTime>
  <Words>1316</Words>
  <Application>Microsoft Office PowerPoint</Application>
  <PresentationFormat>‫הצגה על המסך (4:3)</PresentationFormat>
  <Paragraphs>306</Paragraphs>
  <Slides>50</Slides>
  <Notes>24</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50</vt:i4>
      </vt:variant>
    </vt:vector>
  </HeadingPairs>
  <TitlesOfParts>
    <vt:vector size="55" baseType="lpstr">
      <vt:lpstr>Arial</vt:lpstr>
      <vt:lpstr>Calibri</vt:lpstr>
      <vt:lpstr>Guttman Mantova-Decor</vt:lpstr>
      <vt:lpstr>Times New Roman</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dbs</dc:creator>
  <cp:lastModifiedBy>דני</cp:lastModifiedBy>
  <cp:revision>2495</cp:revision>
  <dcterms:created xsi:type="dcterms:W3CDTF">2012-11-16T14:12:39Z</dcterms:created>
  <dcterms:modified xsi:type="dcterms:W3CDTF">2021-08-05T07:45:35Z</dcterms:modified>
  <cp:contentStatus/>
</cp:coreProperties>
</file>